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4"/>
  </p:sldMasterIdLst>
  <p:notesMasterIdLst>
    <p:notesMasterId r:id="rId31"/>
  </p:notesMasterIdLst>
  <p:sldIdLst>
    <p:sldId id="256" r:id="rId5"/>
    <p:sldId id="261" r:id="rId6"/>
    <p:sldId id="262" r:id="rId7"/>
    <p:sldId id="263" r:id="rId8"/>
    <p:sldId id="264" r:id="rId9"/>
    <p:sldId id="265" r:id="rId10"/>
    <p:sldId id="266" r:id="rId11"/>
    <p:sldId id="267" r:id="rId12"/>
    <p:sldId id="269" r:id="rId13"/>
    <p:sldId id="268" r:id="rId14"/>
    <p:sldId id="271" r:id="rId15"/>
    <p:sldId id="270" r:id="rId16"/>
    <p:sldId id="273" r:id="rId17"/>
    <p:sldId id="272" r:id="rId18"/>
    <p:sldId id="275" r:id="rId19"/>
    <p:sldId id="274" r:id="rId20"/>
    <p:sldId id="276" r:id="rId21"/>
    <p:sldId id="277" r:id="rId22"/>
    <p:sldId id="278" r:id="rId23"/>
    <p:sldId id="279" r:id="rId24"/>
    <p:sldId id="280" r:id="rId25"/>
    <p:sldId id="281" r:id="rId26"/>
    <p:sldId id="282" r:id="rId27"/>
    <p:sldId id="283" r:id="rId28"/>
    <p:sldId id="284" r:id="rId29"/>
    <p:sldId id="285" r:id="rId30"/>
  </p:sldIdLst>
  <p:sldSz cx="12192000" cy="6858000"/>
  <p:notesSz cx="6950075" cy="92360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r:id="rId36" roundtripDataSignature="AMtx7mhS3/g3PC0BPbCImDMVzMWjfH+H1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48BA1B0-B166-490E-BB7C-9B7FF9355216}" v="1" dt="2023-11-21T19:45:15.530"/>
    <p1510:client id="{574E6D99-388B-4295-AF7A-205FC83BA122}" v="6" dt="2023-11-21T19:19:09.565"/>
    <p1510:client id="{87872D93-BAB8-4320-9F9D-9BFE23F1A811}" v="4" dt="2023-11-29T18:52:33.143"/>
    <p1510:client id="{878BA276-E860-41ED-A2A1-C8A126CA512E}" v="1" dt="2023-11-22T13:48:19.765"/>
    <p1510:client id="{AFBE407B-6E98-4869-B603-6DC6EDAC7C39}" v="3" dt="2023-11-22T15:32:40.580"/>
    <p1510:client id="{D4A6E3EA-8558-41B7-8F93-3C6DA2A4569D}" v="1" dt="2023-11-21T20:58:50.802"/>
    <p1510:client id="{E1672AD7-FC2C-490C-937A-3623FDDA4366}" v="2" dt="2023-11-28T13:30:22.216"/>
    <p1510:client id="{E2778B27-B2C9-4261-8B02-74E347E432BA}" v="1" dt="2023-11-21T19:56:45.398"/>
  </p1510:revLst>
</p1510:revInfo>
</file>

<file path=ppt/tableStyles.xml><?xml version="1.0" encoding="utf-8"?>
<a:tblStyleLst xmlns:a="http://schemas.openxmlformats.org/drawingml/2006/main" def="{32DF64E7-199F-4448-944E-365EBC654591}">
  <a:tblStyle styleId="{32DF64E7-199F-4448-944E-365EBC654591}"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42"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customschemas.google.com/relationships/presentationmetadata" Target="metadata"/><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uska, Hans C MAJ USARMY USACHCS (USA)" userId="f4c8d7ec-a1ba-4294-aba4-df32433871a1" providerId="ADAL" clId="{574E6D99-388B-4295-AF7A-205FC83BA122}"/>
    <pc:docChg chg="custSel modSld">
      <pc:chgData name="Ruska, Hans C MAJ USARMY USACHCS (USA)" userId="f4c8d7ec-a1ba-4294-aba4-df32433871a1" providerId="ADAL" clId="{574E6D99-388B-4295-AF7A-205FC83BA122}" dt="2023-11-21T19:19:09.565" v="3" actId="27636"/>
      <pc:docMkLst>
        <pc:docMk/>
      </pc:docMkLst>
      <pc:sldChg chg="modSp mod">
        <pc:chgData name="Ruska, Hans C MAJ USARMY USACHCS (USA)" userId="f4c8d7ec-a1ba-4294-aba4-df32433871a1" providerId="ADAL" clId="{574E6D99-388B-4295-AF7A-205FC83BA122}" dt="2023-11-21T19:19:09.409" v="0" actId="27636"/>
        <pc:sldMkLst>
          <pc:docMk/>
          <pc:sldMk cId="0" sldId="256"/>
        </pc:sldMkLst>
        <pc:spChg chg="mod">
          <ac:chgData name="Ruska, Hans C MAJ USARMY USACHCS (USA)" userId="f4c8d7ec-a1ba-4294-aba4-df32433871a1" providerId="ADAL" clId="{574E6D99-388B-4295-AF7A-205FC83BA122}" dt="2023-11-21T19:19:09.409" v="0" actId="27636"/>
          <ac:spMkLst>
            <pc:docMk/>
            <pc:sldMk cId="0" sldId="256"/>
            <ac:spMk id="91" creationId="{00000000-0000-0000-0000-000000000000}"/>
          </ac:spMkLst>
        </pc:spChg>
      </pc:sldChg>
      <pc:sldChg chg="modSp mod">
        <pc:chgData name="Ruska, Hans C MAJ USARMY USACHCS (USA)" userId="f4c8d7ec-a1ba-4294-aba4-df32433871a1" providerId="ADAL" clId="{574E6D99-388B-4295-AF7A-205FC83BA122}" dt="2023-11-21T19:19:09.494" v="1" actId="27636"/>
        <pc:sldMkLst>
          <pc:docMk/>
          <pc:sldMk cId="0" sldId="264"/>
        </pc:sldMkLst>
        <pc:spChg chg="mod">
          <ac:chgData name="Ruska, Hans C MAJ USARMY USACHCS (USA)" userId="f4c8d7ec-a1ba-4294-aba4-df32433871a1" providerId="ADAL" clId="{574E6D99-388B-4295-AF7A-205FC83BA122}" dt="2023-11-21T19:19:09.494" v="1" actId="27636"/>
          <ac:spMkLst>
            <pc:docMk/>
            <pc:sldMk cId="0" sldId="264"/>
            <ac:spMk id="167" creationId="{00000000-0000-0000-0000-000000000000}"/>
          </ac:spMkLst>
        </pc:spChg>
      </pc:sldChg>
      <pc:sldChg chg="modSp mod">
        <pc:chgData name="Ruska, Hans C MAJ USARMY USACHCS (USA)" userId="f4c8d7ec-a1ba-4294-aba4-df32433871a1" providerId="ADAL" clId="{574E6D99-388B-4295-AF7A-205FC83BA122}" dt="2023-11-21T19:19:09.504" v="2" actId="27636"/>
        <pc:sldMkLst>
          <pc:docMk/>
          <pc:sldMk cId="0" sldId="265"/>
        </pc:sldMkLst>
        <pc:spChg chg="mod">
          <ac:chgData name="Ruska, Hans C MAJ USARMY USACHCS (USA)" userId="f4c8d7ec-a1ba-4294-aba4-df32433871a1" providerId="ADAL" clId="{574E6D99-388B-4295-AF7A-205FC83BA122}" dt="2023-11-21T19:19:09.504" v="2" actId="27636"/>
          <ac:spMkLst>
            <pc:docMk/>
            <pc:sldMk cId="0" sldId="265"/>
            <ac:spMk id="173" creationId="{00000000-0000-0000-0000-000000000000}"/>
          </ac:spMkLst>
        </pc:spChg>
      </pc:sldChg>
      <pc:sldChg chg="modSp mod">
        <pc:chgData name="Ruska, Hans C MAJ USARMY USACHCS (USA)" userId="f4c8d7ec-a1ba-4294-aba4-df32433871a1" providerId="ADAL" clId="{574E6D99-388B-4295-AF7A-205FC83BA122}" dt="2023-11-21T19:19:09.565" v="3" actId="27636"/>
        <pc:sldMkLst>
          <pc:docMk/>
          <pc:sldMk cId="0" sldId="283"/>
        </pc:sldMkLst>
        <pc:spChg chg="mod">
          <ac:chgData name="Ruska, Hans C MAJ USARMY USACHCS (USA)" userId="f4c8d7ec-a1ba-4294-aba4-df32433871a1" providerId="ADAL" clId="{574E6D99-388B-4295-AF7A-205FC83BA122}" dt="2023-11-21T19:19:09.565" v="3" actId="27636"/>
          <ac:spMkLst>
            <pc:docMk/>
            <pc:sldMk cId="0" sldId="283"/>
            <ac:spMk id="281" creationId="{00000000-0000-0000-0000-000000000000}"/>
          </ac:spMkLst>
        </pc:spChg>
      </pc:sldChg>
    </pc:docChg>
  </pc:docChgLst>
  <pc:docChgLst>
    <pc:chgData name="Rosenthal, Cody J CTR USARMY MCOE (USA)" userId="S::cody.j.rosenthal.ctr@army.mil::492d6d88-9d19-4c90-8817-fa83fb20d8c1" providerId="AD" clId="Web-{878BA276-E860-41ED-A2A1-C8A126CA512E}"/>
    <pc:docChg chg="sldOrd">
      <pc:chgData name="Rosenthal, Cody J CTR USARMY MCOE (USA)" userId="S::cody.j.rosenthal.ctr@army.mil::492d6d88-9d19-4c90-8817-fa83fb20d8c1" providerId="AD" clId="Web-{878BA276-E860-41ED-A2A1-C8A126CA512E}" dt="2023-11-22T13:48:19.765" v="0"/>
      <pc:docMkLst>
        <pc:docMk/>
      </pc:docMkLst>
      <pc:sldChg chg="ord">
        <pc:chgData name="Rosenthal, Cody J CTR USARMY MCOE (USA)" userId="S::cody.j.rosenthal.ctr@army.mil::492d6d88-9d19-4c90-8817-fa83fb20d8c1" providerId="AD" clId="Web-{878BA276-E860-41ED-A2A1-C8A126CA512E}" dt="2023-11-22T13:48:19.765" v="0"/>
        <pc:sldMkLst>
          <pc:docMk/>
          <pc:sldMk cId="0" sldId="258"/>
        </pc:sldMkLst>
      </pc:sldChg>
    </pc:docChg>
  </pc:docChgLst>
  <pc:docChgLst>
    <pc:chgData name="Emery, Virginia A LTC USARMY USARC HQ (USA)" userId="S::virginia.a.emery.mil@army.mil::dd5fe26c-552b-45e1-8747-da7225f6f273" providerId="AD" clId="Web-{E2778B27-B2C9-4261-8B02-74E347E432BA}"/>
    <pc:docChg chg="sldOrd">
      <pc:chgData name="Emery, Virginia A LTC USARMY USARC HQ (USA)" userId="S::virginia.a.emery.mil@army.mil::dd5fe26c-552b-45e1-8747-da7225f6f273" providerId="AD" clId="Web-{E2778B27-B2C9-4261-8B02-74E347E432BA}" dt="2023-11-21T19:56:45.398" v="0"/>
      <pc:docMkLst>
        <pc:docMk/>
      </pc:docMkLst>
      <pc:sldChg chg="ord">
        <pc:chgData name="Emery, Virginia A LTC USARMY USARC HQ (USA)" userId="S::virginia.a.emery.mil@army.mil::dd5fe26c-552b-45e1-8747-da7225f6f273" providerId="AD" clId="Web-{E2778B27-B2C9-4261-8B02-74E347E432BA}" dt="2023-11-21T19:56:45.398" v="0"/>
        <pc:sldMkLst>
          <pc:docMk/>
          <pc:sldMk cId="0" sldId="272"/>
        </pc:sldMkLst>
      </pc:sldChg>
    </pc:docChg>
  </pc:docChgLst>
  <pc:docChgLst>
    <pc:chgData name="Howard, Jeremy D CW3 USARMY NG FLARNG (USA)" userId="S::jeremy.d.howard1.mil@army.mil::03722cb0-8cbe-4118-9bd1-185f548bec7b" providerId="AD" clId="Web-{E1672AD7-FC2C-490C-937A-3623FDDA4366}"/>
    <pc:docChg chg="sldOrd">
      <pc:chgData name="Howard, Jeremy D CW3 USARMY NG FLARNG (USA)" userId="S::jeremy.d.howard1.mil@army.mil::03722cb0-8cbe-4118-9bd1-185f548bec7b" providerId="AD" clId="Web-{E1672AD7-FC2C-490C-937A-3623FDDA4366}" dt="2023-11-28T13:30:22.216" v="1"/>
      <pc:docMkLst>
        <pc:docMk/>
      </pc:docMkLst>
      <pc:sldChg chg="ord">
        <pc:chgData name="Howard, Jeremy D CW3 USARMY NG FLARNG (USA)" userId="S::jeremy.d.howard1.mil@army.mil::03722cb0-8cbe-4118-9bd1-185f548bec7b" providerId="AD" clId="Web-{E1672AD7-FC2C-490C-937A-3623FDDA4366}" dt="2023-11-28T13:30:22.216" v="1"/>
        <pc:sldMkLst>
          <pc:docMk/>
          <pc:sldMk cId="0" sldId="258"/>
        </pc:sldMkLst>
      </pc:sldChg>
    </pc:docChg>
  </pc:docChgLst>
  <pc:docChgLst>
    <pc:chgData name="Rhoades, Hunter B CIV USARMY IMT (USA)" userId="S::hunter.b.rhoades2.civ@army.mil::a0c93a8a-ebf0-4b52-a2ed-376c319f6874" providerId="AD" clId="Web-{87872D93-BAB8-4320-9F9D-9BFE23F1A811}"/>
    <pc:docChg chg="delSld">
      <pc:chgData name="Rhoades, Hunter B CIV USARMY IMT (USA)" userId="S::hunter.b.rhoades2.civ@army.mil::a0c93a8a-ebf0-4b52-a2ed-376c319f6874" providerId="AD" clId="Web-{87872D93-BAB8-4320-9F9D-9BFE23F1A811}" dt="2023-11-29T18:52:33.143" v="3"/>
      <pc:docMkLst>
        <pc:docMk/>
      </pc:docMkLst>
      <pc:sldChg chg="del">
        <pc:chgData name="Rhoades, Hunter B CIV USARMY IMT (USA)" userId="S::hunter.b.rhoades2.civ@army.mil::a0c93a8a-ebf0-4b52-a2ed-376c319f6874" providerId="AD" clId="Web-{87872D93-BAB8-4320-9F9D-9BFE23F1A811}" dt="2023-11-29T18:52:28.393" v="0"/>
        <pc:sldMkLst>
          <pc:docMk/>
          <pc:sldMk cId="0" sldId="257"/>
        </pc:sldMkLst>
      </pc:sldChg>
      <pc:sldChg chg="del">
        <pc:chgData name="Rhoades, Hunter B CIV USARMY IMT (USA)" userId="S::hunter.b.rhoades2.civ@army.mil::a0c93a8a-ebf0-4b52-a2ed-376c319f6874" providerId="AD" clId="Web-{87872D93-BAB8-4320-9F9D-9BFE23F1A811}" dt="2023-11-29T18:52:30.783" v="1"/>
        <pc:sldMkLst>
          <pc:docMk/>
          <pc:sldMk cId="0" sldId="258"/>
        </pc:sldMkLst>
      </pc:sldChg>
      <pc:sldChg chg="del">
        <pc:chgData name="Rhoades, Hunter B CIV USARMY IMT (USA)" userId="S::hunter.b.rhoades2.civ@army.mil::a0c93a8a-ebf0-4b52-a2ed-376c319f6874" providerId="AD" clId="Web-{87872D93-BAB8-4320-9F9D-9BFE23F1A811}" dt="2023-11-29T18:52:33.143" v="3"/>
        <pc:sldMkLst>
          <pc:docMk/>
          <pc:sldMk cId="0" sldId="259"/>
        </pc:sldMkLst>
      </pc:sldChg>
      <pc:sldChg chg="del">
        <pc:chgData name="Rhoades, Hunter B CIV USARMY IMT (USA)" userId="S::hunter.b.rhoades2.civ@army.mil::a0c93a8a-ebf0-4b52-a2ed-376c319f6874" providerId="AD" clId="Web-{87872D93-BAB8-4320-9F9D-9BFE23F1A811}" dt="2023-11-29T18:52:32.158" v="2"/>
        <pc:sldMkLst>
          <pc:docMk/>
          <pc:sldMk cId="0" sldId="260"/>
        </pc:sldMkLst>
      </pc:sldChg>
    </pc:docChg>
  </pc:docChgLst>
  <pc:docChgLst>
    <pc:chgData name="Rowe, Caitlin L MAJ USARMY NG IAARNG (USA)" userId="S::caitlin.l.rowe.mil@army.mil::a34d5e37-ff14-4f77-804f-096c530aa2ab" providerId="AD" clId="Web-{D4A6E3EA-8558-41B7-8F93-3C6DA2A4569D}"/>
    <pc:docChg chg="sldOrd">
      <pc:chgData name="Rowe, Caitlin L MAJ USARMY NG IAARNG (USA)" userId="S::caitlin.l.rowe.mil@army.mil::a34d5e37-ff14-4f77-804f-096c530aa2ab" providerId="AD" clId="Web-{D4A6E3EA-8558-41B7-8F93-3C6DA2A4569D}" dt="2023-11-21T20:58:50.802" v="0"/>
      <pc:docMkLst>
        <pc:docMk/>
      </pc:docMkLst>
      <pc:sldChg chg="ord">
        <pc:chgData name="Rowe, Caitlin L MAJ USARMY NG IAARNG (USA)" userId="S::caitlin.l.rowe.mil@army.mil::a34d5e37-ff14-4f77-804f-096c530aa2ab" providerId="AD" clId="Web-{D4A6E3EA-8558-41B7-8F93-3C6DA2A4569D}" dt="2023-11-21T20:58:50.802" v="0"/>
        <pc:sldMkLst>
          <pc:docMk/>
          <pc:sldMk cId="0" sldId="260"/>
        </pc:sldMkLst>
      </pc:sldChg>
    </pc:docChg>
  </pc:docChgLst>
  <pc:docChgLst>
    <pc:chgData name="Padgett, Emerald H CPT USARMY SFAC (USA)" userId="S::emerald.h.padgett.mil@army.mil::ebe1f4c9-d17d-4768-8784-93b3d5f86308" providerId="AD" clId="Web-{548BA1B0-B166-490E-BB7C-9B7FF9355216}"/>
    <pc:docChg chg="sldOrd">
      <pc:chgData name="Padgett, Emerald H CPT USARMY SFAC (USA)" userId="S::emerald.h.padgett.mil@army.mil::ebe1f4c9-d17d-4768-8784-93b3d5f86308" providerId="AD" clId="Web-{548BA1B0-B166-490E-BB7C-9B7FF9355216}" dt="2023-11-21T19:45:15.530" v="0"/>
      <pc:docMkLst>
        <pc:docMk/>
      </pc:docMkLst>
      <pc:sldChg chg="ord">
        <pc:chgData name="Padgett, Emerald H CPT USARMY SFAC (USA)" userId="S::emerald.h.padgett.mil@army.mil::ebe1f4c9-d17d-4768-8784-93b3d5f86308" providerId="AD" clId="Web-{548BA1B0-B166-490E-BB7C-9B7FF9355216}" dt="2023-11-21T19:45:15.530" v="0"/>
        <pc:sldMkLst>
          <pc:docMk/>
          <pc:sldMk cId="0" sldId="259"/>
        </pc:sldMkLst>
      </pc:sldChg>
    </pc:docChg>
  </pc:docChgLst>
  <pc:docChgLst>
    <pc:chgData name="Zerbach, Jason B CIV USARMY 1 AD CAVN BDE (USA)" userId="S::jason.b.zerbach.civ@army.mil::367975af-3092-43a6-86a1-4b66cec31f63" providerId="AD" clId="Web-{AFBE407B-6E98-4869-B603-6DC6EDAC7C39}"/>
    <pc:docChg chg="sldOrd">
      <pc:chgData name="Zerbach, Jason B CIV USARMY 1 AD CAVN BDE (USA)" userId="S::jason.b.zerbach.civ@army.mil::367975af-3092-43a6-86a1-4b66cec31f63" providerId="AD" clId="Web-{AFBE407B-6E98-4869-B603-6DC6EDAC7C39}" dt="2023-11-22T15:32:40.580" v="2"/>
      <pc:docMkLst>
        <pc:docMk/>
      </pc:docMkLst>
      <pc:sldChg chg="ord">
        <pc:chgData name="Zerbach, Jason B CIV USARMY 1 AD CAVN BDE (USA)" userId="S::jason.b.zerbach.civ@army.mil::367975af-3092-43a6-86a1-4b66cec31f63" providerId="AD" clId="Web-{AFBE407B-6E98-4869-B603-6DC6EDAC7C39}" dt="2023-11-22T15:32:29.080" v="0"/>
        <pc:sldMkLst>
          <pc:docMk/>
          <pc:sldMk cId="0" sldId="268"/>
        </pc:sldMkLst>
      </pc:sldChg>
      <pc:sldChg chg="ord">
        <pc:chgData name="Zerbach, Jason B CIV USARMY 1 AD CAVN BDE (USA)" userId="S::jason.b.zerbach.civ@army.mil::367975af-3092-43a6-86a1-4b66cec31f63" providerId="AD" clId="Web-{AFBE407B-6E98-4869-B603-6DC6EDAC7C39}" dt="2023-11-22T15:32:34.565" v="1"/>
        <pc:sldMkLst>
          <pc:docMk/>
          <pc:sldMk cId="0" sldId="270"/>
        </pc:sldMkLst>
      </pc:sldChg>
      <pc:sldChg chg="ord">
        <pc:chgData name="Zerbach, Jason B CIV USARMY 1 AD CAVN BDE (USA)" userId="S::jason.b.zerbach.civ@army.mil::367975af-3092-43a6-86a1-4b66cec31f63" providerId="AD" clId="Web-{AFBE407B-6E98-4869-B603-6DC6EDAC7C39}" dt="2023-11-22T15:32:40.580" v="2"/>
        <pc:sldMkLst>
          <pc:docMk/>
          <pc:sldMk cId="0" sldId="27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11488" cy="46355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937000" y="0"/>
            <a:ext cx="3011488" cy="46355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703263" y="1154113"/>
            <a:ext cx="5543550" cy="31178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95325" y="4445000"/>
            <a:ext cx="5559425" cy="3636963"/>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772525"/>
            <a:ext cx="3011488" cy="46355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937000" y="8772525"/>
            <a:ext cx="3011488" cy="46355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1:notes"/>
          <p:cNvSpPr txBox="1">
            <a:spLocks noGrp="1"/>
          </p:cNvSpPr>
          <p:nvPr>
            <p:ph type="body" idx="1"/>
          </p:nvPr>
        </p:nvSpPr>
        <p:spPr>
          <a:xfrm>
            <a:off x="695325" y="4445000"/>
            <a:ext cx="5559425" cy="3636963"/>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p1:notes"/>
          <p:cNvSpPr>
            <a:spLocks noGrp="1" noRot="1" noChangeAspect="1"/>
          </p:cNvSpPr>
          <p:nvPr>
            <p:ph type="sldImg" idx="2"/>
          </p:nvPr>
        </p:nvSpPr>
        <p:spPr>
          <a:xfrm>
            <a:off x="703263" y="1154113"/>
            <a:ext cx="5543550" cy="31178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p10:notes"/>
          <p:cNvSpPr txBox="1">
            <a:spLocks noGrp="1"/>
          </p:cNvSpPr>
          <p:nvPr>
            <p:ph type="body" idx="1"/>
          </p:nvPr>
        </p:nvSpPr>
        <p:spPr>
          <a:xfrm>
            <a:off x="695325" y="4445000"/>
            <a:ext cx="5559425" cy="3636963"/>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8" name="Google Shape;188;p10:notes"/>
          <p:cNvSpPr>
            <a:spLocks noGrp="1" noRot="1" noChangeAspect="1"/>
          </p:cNvSpPr>
          <p:nvPr>
            <p:ph type="sldImg" idx="2"/>
          </p:nvPr>
        </p:nvSpPr>
        <p:spPr>
          <a:xfrm>
            <a:off x="703263" y="1154113"/>
            <a:ext cx="5543550" cy="31178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p13:notes"/>
          <p:cNvSpPr txBox="1">
            <a:spLocks noGrp="1"/>
          </p:cNvSpPr>
          <p:nvPr>
            <p:ph type="body" idx="1"/>
          </p:nvPr>
        </p:nvSpPr>
        <p:spPr>
          <a:xfrm>
            <a:off x="695325" y="4445000"/>
            <a:ext cx="5559425" cy="3636963"/>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6" name="Google Shape;206;p13:notes"/>
          <p:cNvSpPr>
            <a:spLocks noGrp="1" noRot="1" noChangeAspect="1"/>
          </p:cNvSpPr>
          <p:nvPr>
            <p:ph type="sldImg" idx="2"/>
          </p:nvPr>
        </p:nvSpPr>
        <p:spPr>
          <a:xfrm>
            <a:off x="703263" y="1154113"/>
            <a:ext cx="5543550" cy="31178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p12:notes"/>
          <p:cNvSpPr txBox="1">
            <a:spLocks noGrp="1"/>
          </p:cNvSpPr>
          <p:nvPr>
            <p:ph type="body" idx="1"/>
          </p:nvPr>
        </p:nvSpPr>
        <p:spPr>
          <a:xfrm>
            <a:off x="695325" y="4445000"/>
            <a:ext cx="5559425" cy="3636963"/>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0" name="Google Shape;200;p12:notes"/>
          <p:cNvSpPr>
            <a:spLocks noGrp="1" noRot="1" noChangeAspect="1"/>
          </p:cNvSpPr>
          <p:nvPr>
            <p:ph type="sldImg" idx="2"/>
          </p:nvPr>
        </p:nvSpPr>
        <p:spPr>
          <a:xfrm>
            <a:off x="703263" y="1154113"/>
            <a:ext cx="5543550" cy="31178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p15:notes"/>
          <p:cNvSpPr txBox="1">
            <a:spLocks noGrp="1"/>
          </p:cNvSpPr>
          <p:nvPr>
            <p:ph type="body" idx="1"/>
          </p:nvPr>
        </p:nvSpPr>
        <p:spPr>
          <a:xfrm>
            <a:off x="695325" y="4445000"/>
            <a:ext cx="5559425" cy="3636963"/>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8" name="Google Shape;218;p15:notes"/>
          <p:cNvSpPr>
            <a:spLocks noGrp="1" noRot="1" noChangeAspect="1"/>
          </p:cNvSpPr>
          <p:nvPr>
            <p:ph type="sldImg" idx="2"/>
          </p:nvPr>
        </p:nvSpPr>
        <p:spPr>
          <a:xfrm>
            <a:off x="703263" y="1154113"/>
            <a:ext cx="5543550" cy="31178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p14:notes"/>
          <p:cNvSpPr txBox="1">
            <a:spLocks noGrp="1"/>
          </p:cNvSpPr>
          <p:nvPr>
            <p:ph type="body" idx="1"/>
          </p:nvPr>
        </p:nvSpPr>
        <p:spPr>
          <a:xfrm>
            <a:off x="695325" y="4445000"/>
            <a:ext cx="5559425" cy="3636963"/>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2" name="Google Shape;212;p14:notes"/>
          <p:cNvSpPr>
            <a:spLocks noGrp="1" noRot="1" noChangeAspect="1"/>
          </p:cNvSpPr>
          <p:nvPr>
            <p:ph type="sldImg" idx="2"/>
          </p:nvPr>
        </p:nvSpPr>
        <p:spPr>
          <a:xfrm>
            <a:off x="703263" y="1154113"/>
            <a:ext cx="5543550" cy="31178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p17:notes"/>
          <p:cNvSpPr txBox="1">
            <a:spLocks noGrp="1"/>
          </p:cNvSpPr>
          <p:nvPr>
            <p:ph type="body" idx="1"/>
          </p:nvPr>
        </p:nvSpPr>
        <p:spPr>
          <a:xfrm>
            <a:off x="695325" y="4445000"/>
            <a:ext cx="5559425" cy="3636963"/>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0" name="Google Shape;230;p17:notes"/>
          <p:cNvSpPr>
            <a:spLocks noGrp="1" noRot="1" noChangeAspect="1"/>
          </p:cNvSpPr>
          <p:nvPr>
            <p:ph type="sldImg" idx="2"/>
          </p:nvPr>
        </p:nvSpPr>
        <p:spPr>
          <a:xfrm>
            <a:off x="703263" y="1154113"/>
            <a:ext cx="5543550" cy="31178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16:notes"/>
          <p:cNvSpPr txBox="1">
            <a:spLocks noGrp="1"/>
          </p:cNvSpPr>
          <p:nvPr>
            <p:ph type="body" idx="1"/>
          </p:nvPr>
        </p:nvSpPr>
        <p:spPr>
          <a:xfrm>
            <a:off x="695325" y="4445000"/>
            <a:ext cx="5559425" cy="3636963"/>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4" name="Google Shape;224;p16:notes"/>
          <p:cNvSpPr>
            <a:spLocks noGrp="1" noRot="1" noChangeAspect="1"/>
          </p:cNvSpPr>
          <p:nvPr>
            <p:ph type="sldImg" idx="2"/>
          </p:nvPr>
        </p:nvSpPr>
        <p:spPr>
          <a:xfrm>
            <a:off x="703263" y="1154113"/>
            <a:ext cx="5543550" cy="31178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p18:notes"/>
          <p:cNvSpPr txBox="1">
            <a:spLocks noGrp="1"/>
          </p:cNvSpPr>
          <p:nvPr>
            <p:ph type="body" idx="1"/>
          </p:nvPr>
        </p:nvSpPr>
        <p:spPr>
          <a:xfrm>
            <a:off x="695325" y="4445000"/>
            <a:ext cx="5559425" cy="3636963"/>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6" name="Google Shape;236;p18:notes"/>
          <p:cNvSpPr>
            <a:spLocks noGrp="1" noRot="1" noChangeAspect="1"/>
          </p:cNvSpPr>
          <p:nvPr>
            <p:ph type="sldImg" idx="2"/>
          </p:nvPr>
        </p:nvSpPr>
        <p:spPr>
          <a:xfrm>
            <a:off x="703263" y="1154113"/>
            <a:ext cx="5543550" cy="31178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p19:notes"/>
          <p:cNvSpPr txBox="1">
            <a:spLocks noGrp="1"/>
          </p:cNvSpPr>
          <p:nvPr>
            <p:ph type="body" idx="1"/>
          </p:nvPr>
        </p:nvSpPr>
        <p:spPr>
          <a:xfrm>
            <a:off x="695325" y="4445000"/>
            <a:ext cx="5559425" cy="3636963"/>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2" name="Google Shape;242;p19:notes"/>
          <p:cNvSpPr>
            <a:spLocks noGrp="1" noRot="1" noChangeAspect="1"/>
          </p:cNvSpPr>
          <p:nvPr>
            <p:ph type="sldImg" idx="2"/>
          </p:nvPr>
        </p:nvSpPr>
        <p:spPr>
          <a:xfrm>
            <a:off x="703263" y="1154113"/>
            <a:ext cx="5543550" cy="31178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Google Shape;247;p20:notes"/>
          <p:cNvSpPr txBox="1">
            <a:spLocks noGrp="1"/>
          </p:cNvSpPr>
          <p:nvPr>
            <p:ph type="body" idx="1"/>
          </p:nvPr>
        </p:nvSpPr>
        <p:spPr>
          <a:xfrm>
            <a:off x="695325" y="4445000"/>
            <a:ext cx="5559425" cy="3636963"/>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8" name="Google Shape;248;p20:notes"/>
          <p:cNvSpPr>
            <a:spLocks noGrp="1" noRot="1" noChangeAspect="1"/>
          </p:cNvSpPr>
          <p:nvPr>
            <p:ph type="sldImg" idx="2"/>
          </p:nvPr>
        </p:nvSpPr>
        <p:spPr>
          <a:xfrm>
            <a:off x="703263" y="1154113"/>
            <a:ext cx="5543550" cy="31178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2:notes"/>
          <p:cNvSpPr txBox="1">
            <a:spLocks noGrp="1"/>
          </p:cNvSpPr>
          <p:nvPr>
            <p:ph type="body" idx="1"/>
          </p:nvPr>
        </p:nvSpPr>
        <p:spPr>
          <a:xfrm>
            <a:off x="695325" y="4445000"/>
            <a:ext cx="5559425" cy="3636963"/>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6" name="Google Shape;146;p2:notes"/>
          <p:cNvSpPr>
            <a:spLocks noGrp="1" noRot="1" noChangeAspect="1"/>
          </p:cNvSpPr>
          <p:nvPr>
            <p:ph type="sldImg" idx="2"/>
          </p:nvPr>
        </p:nvSpPr>
        <p:spPr>
          <a:xfrm>
            <a:off x="703263" y="1154113"/>
            <a:ext cx="5543550" cy="31178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Google Shape;253;p21:notes"/>
          <p:cNvSpPr txBox="1">
            <a:spLocks noGrp="1"/>
          </p:cNvSpPr>
          <p:nvPr>
            <p:ph type="body" idx="1"/>
          </p:nvPr>
        </p:nvSpPr>
        <p:spPr>
          <a:xfrm>
            <a:off x="695325" y="4445000"/>
            <a:ext cx="5559425" cy="3636963"/>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4" name="Google Shape;254;p21:notes"/>
          <p:cNvSpPr>
            <a:spLocks noGrp="1" noRot="1" noChangeAspect="1"/>
          </p:cNvSpPr>
          <p:nvPr>
            <p:ph type="sldImg" idx="2"/>
          </p:nvPr>
        </p:nvSpPr>
        <p:spPr>
          <a:xfrm>
            <a:off x="703263" y="1154113"/>
            <a:ext cx="5543550" cy="31178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Google Shape;259;p22:notes"/>
          <p:cNvSpPr txBox="1">
            <a:spLocks noGrp="1"/>
          </p:cNvSpPr>
          <p:nvPr>
            <p:ph type="body" idx="1"/>
          </p:nvPr>
        </p:nvSpPr>
        <p:spPr>
          <a:xfrm>
            <a:off x="695325" y="4445000"/>
            <a:ext cx="5559425" cy="3636963"/>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0" name="Google Shape;260;p22:notes"/>
          <p:cNvSpPr>
            <a:spLocks noGrp="1" noRot="1" noChangeAspect="1"/>
          </p:cNvSpPr>
          <p:nvPr>
            <p:ph type="sldImg" idx="2"/>
          </p:nvPr>
        </p:nvSpPr>
        <p:spPr>
          <a:xfrm>
            <a:off x="703263" y="1154113"/>
            <a:ext cx="5543550" cy="31178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
        <p:cNvGrpSpPr/>
        <p:nvPr/>
      </p:nvGrpSpPr>
      <p:grpSpPr>
        <a:xfrm>
          <a:off x="0" y="0"/>
          <a:ext cx="0" cy="0"/>
          <a:chOff x="0" y="0"/>
          <a:chExt cx="0" cy="0"/>
        </a:xfrm>
      </p:grpSpPr>
      <p:sp>
        <p:nvSpPr>
          <p:cNvPr id="265" name="Google Shape;265;p23:notes"/>
          <p:cNvSpPr txBox="1">
            <a:spLocks noGrp="1"/>
          </p:cNvSpPr>
          <p:nvPr>
            <p:ph type="body" idx="1"/>
          </p:nvPr>
        </p:nvSpPr>
        <p:spPr>
          <a:xfrm>
            <a:off x="695325" y="4445000"/>
            <a:ext cx="5559425" cy="3636963"/>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6" name="Google Shape;266;p23:notes"/>
          <p:cNvSpPr>
            <a:spLocks noGrp="1" noRot="1" noChangeAspect="1"/>
          </p:cNvSpPr>
          <p:nvPr>
            <p:ph type="sldImg" idx="2"/>
          </p:nvPr>
        </p:nvSpPr>
        <p:spPr>
          <a:xfrm>
            <a:off x="703263" y="1154113"/>
            <a:ext cx="5543550" cy="31178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Google Shape;271;p24:notes"/>
          <p:cNvSpPr txBox="1">
            <a:spLocks noGrp="1"/>
          </p:cNvSpPr>
          <p:nvPr>
            <p:ph type="body" idx="1"/>
          </p:nvPr>
        </p:nvSpPr>
        <p:spPr>
          <a:xfrm>
            <a:off x="695325" y="4445000"/>
            <a:ext cx="5559425" cy="3636963"/>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72" name="Google Shape;272;p24:notes"/>
          <p:cNvSpPr>
            <a:spLocks noGrp="1" noRot="1" noChangeAspect="1"/>
          </p:cNvSpPr>
          <p:nvPr>
            <p:ph type="sldImg" idx="2"/>
          </p:nvPr>
        </p:nvSpPr>
        <p:spPr>
          <a:xfrm>
            <a:off x="703263" y="1154113"/>
            <a:ext cx="5543550" cy="31178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6"/>
        <p:cNvGrpSpPr/>
        <p:nvPr/>
      </p:nvGrpSpPr>
      <p:grpSpPr>
        <a:xfrm>
          <a:off x="0" y="0"/>
          <a:ext cx="0" cy="0"/>
          <a:chOff x="0" y="0"/>
          <a:chExt cx="0" cy="0"/>
        </a:xfrm>
      </p:grpSpPr>
      <p:sp>
        <p:nvSpPr>
          <p:cNvPr id="277" name="Google Shape;277;p25:notes"/>
          <p:cNvSpPr txBox="1">
            <a:spLocks noGrp="1"/>
          </p:cNvSpPr>
          <p:nvPr>
            <p:ph type="body" idx="1"/>
          </p:nvPr>
        </p:nvSpPr>
        <p:spPr>
          <a:xfrm>
            <a:off x="695325" y="4445000"/>
            <a:ext cx="5559425" cy="3636963"/>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78" name="Google Shape;278;p25:notes"/>
          <p:cNvSpPr>
            <a:spLocks noGrp="1" noRot="1" noChangeAspect="1"/>
          </p:cNvSpPr>
          <p:nvPr>
            <p:ph type="sldImg" idx="2"/>
          </p:nvPr>
        </p:nvSpPr>
        <p:spPr>
          <a:xfrm>
            <a:off x="703263" y="1154113"/>
            <a:ext cx="5543550" cy="31178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2"/>
        <p:cNvGrpSpPr/>
        <p:nvPr/>
      </p:nvGrpSpPr>
      <p:grpSpPr>
        <a:xfrm>
          <a:off x="0" y="0"/>
          <a:ext cx="0" cy="0"/>
          <a:chOff x="0" y="0"/>
          <a:chExt cx="0" cy="0"/>
        </a:xfrm>
      </p:grpSpPr>
      <p:sp>
        <p:nvSpPr>
          <p:cNvPr id="283" name="Google Shape;283;p26:notes"/>
          <p:cNvSpPr txBox="1">
            <a:spLocks noGrp="1"/>
          </p:cNvSpPr>
          <p:nvPr>
            <p:ph type="body" idx="1"/>
          </p:nvPr>
        </p:nvSpPr>
        <p:spPr>
          <a:xfrm>
            <a:off x="695325" y="4445000"/>
            <a:ext cx="5559425" cy="3636963"/>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84" name="Google Shape;284;p26:notes"/>
          <p:cNvSpPr>
            <a:spLocks noGrp="1" noRot="1" noChangeAspect="1"/>
          </p:cNvSpPr>
          <p:nvPr>
            <p:ph type="sldImg" idx="2"/>
          </p:nvPr>
        </p:nvSpPr>
        <p:spPr>
          <a:xfrm>
            <a:off x="703263" y="1154113"/>
            <a:ext cx="5543550" cy="31178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8"/>
        <p:cNvGrpSpPr/>
        <p:nvPr/>
      </p:nvGrpSpPr>
      <p:grpSpPr>
        <a:xfrm>
          <a:off x="0" y="0"/>
          <a:ext cx="0" cy="0"/>
          <a:chOff x="0" y="0"/>
          <a:chExt cx="0" cy="0"/>
        </a:xfrm>
      </p:grpSpPr>
      <p:sp>
        <p:nvSpPr>
          <p:cNvPr id="289" name="Google Shape;289;p27:notes"/>
          <p:cNvSpPr txBox="1">
            <a:spLocks noGrp="1"/>
          </p:cNvSpPr>
          <p:nvPr>
            <p:ph type="body" idx="1"/>
          </p:nvPr>
        </p:nvSpPr>
        <p:spPr>
          <a:xfrm>
            <a:off x="695325" y="4445000"/>
            <a:ext cx="5559425" cy="3636963"/>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90" name="Google Shape;290;p27:notes"/>
          <p:cNvSpPr>
            <a:spLocks noGrp="1" noRot="1" noChangeAspect="1"/>
          </p:cNvSpPr>
          <p:nvPr>
            <p:ph type="sldImg" idx="2"/>
          </p:nvPr>
        </p:nvSpPr>
        <p:spPr>
          <a:xfrm>
            <a:off x="703263" y="1154113"/>
            <a:ext cx="5543550" cy="31178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p4:notes"/>
          <p:cNvSpPr txBox="1">
            <a:spLocks noGrp="1"/>
          </p:cNvSpPr>
          <p:nvPr>
            <p:ph type="body" idx="1"/>
          </p:nvPr>
        </p:nvSpPr>
        <p:spPr>
          <a:xfrm>
            <a:off x="695325" y="4445000"/>
            <a:ext cx="5559425" cy="3636963"/>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2" name="Google Shape;152;p4:notes"/>
          <p:cNvSpPr>
            <a:spLocks noGrp="1" noRot="1" noChangeAspect="1"/>
          </p:cNvSpPr>
          <p:nvPr>
            <p:ph type="sldImg" idx="2"/>
          </p:nvPr>
        </p:nvSpPr>
        <p:spPr>
          <a:xfrm>
            <a:off x="703263" y="1154113"/>
            <a:ext cx="5543550" cy="31178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p5:notes"/>
          <p:cNvSpPr txBox="1">
            <a:spLocks noGrp="1"/>
          </p:cNvSpPr>
          <p:nvPr>
            <p:ph type="body" idx="1"/>
          </p:nvPr>
        </p:nvSpPr>
        <p:spPr>
          <a:xfrm>
            <a:off x="695325" y="4445000"/>
            <a:ext cx="5559425" cy="3636963"/>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8" name="Google Shape;158;p5:notes"/>
          <p:cNvSpPr>
            <a:spLocks noGrp="1" noRot="1" noChangeAspect="1"/>
          </p:cNvSpPr>
          <p:nvPr>
            <p:ph type="sldImg" idx="2"/>
          </p:nvPr>
        </p:nvSpPr>
        <p:spPr>
          <a:xfrm>
            <a:off x="703263" y="1154113"/>
            <a:ext cx="5543550" cy="31178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6:notes"/>
          <p:cNvSpPr txBox="1">
            <a:spLocks noGrp="1"/>
          </p:cNvSpPr>
          <p:nvPr>
            <p:ph type="body" idx="1"/>
          </p:nvPr>
        </p:nvSpPr>
        <p:spPr>
          <a:xfrm>
            <a:off x="695325" y="4445000"/>
            <a:ext cx="5559425" cy="3636963"/>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4" name="Google Shape;164;p6:notes"/>
          <p:cNvSpPr>
            <a:spLocks noGrp="1" noRot="1" noChangeAspect="1"/>
          </p:cNvSpPr>
          <p:nvPr>
            <p:ph type="sldImg" idx="2"/>
          </p:nvPr>
        </p:nvSpPr>
        <p:spPr>
          <a:xfrm>
            <a:off x="703263" y="1154113"/>
            <a:ext cx="5543550" cy="31178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p7:notes"/>
          <p:cNvSpPr txBox="1">
            <a:spLocks noGrp="1"/>
          </p:cNvSpPr>
          <p:nvPr>
            <p:ph type="body" idx="1"/>
          </p:nvPr>
        </p:nvSpPr>
        <p:spPr>
          <a:xfrm>
            <a:off x="695325" y="4445000"/>
            <a:ext cx="5559425" cy="3636963"/>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0" name="Google Shape;170;p7:notes"/>
          <p:cNvSpPr>
            <a:spLocks noGrp="1" noRot="1" noChangeAspect="1"/>
          </p:cNvSpPr>
          <p:nvPr>
            <p:ph type="sldImg" idx="2"/>
          </p:nvPr>
        </p:nvSpPr>
        <p:spPr>
          <a:xfrm>
            <a:off x="703263" y="1154113"/>
            <a:ext cx="5543550" cy="31178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8:notes"/>
          <p:cNvSpPr txBox="1">
            <a:spLocks noGrp="1"/>
          </p:cNvSpPr>
          <p:nvPr>
            <p:ph type="body" idx="1"/>
          </p:nvPr>
        </p:nvSpPr>
        <p:spPr>
          <a:xfrm>
            <a:off x="695325" y="4445000"/>
            <a:ext cx="5559425" cy="3636963"/>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6" name="Google Shape;176;p8:notes"/>
          <p:cNvSpPr>
            <a:spLocks noGrp="1" noRot="1" noChangeAspect="1"/>
          </p:cNvSpPr>
          <p:nvPr>
            <p:ph type="sldImg" idx="2"/>
          </p:nvPr>
        </p:nvSpPr>
        <p:spPr>
          <a:xfrm>
            <a:off x="703263" y="1154113"/>
            <a:ext cx="5543550" cy="31178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9:notes"/>
          <p:cNvSpPr txBox="1">
            <a:spLocks noGrp="1"/>
          </p:cNvSpPr>
          <p:nvPr>
            <p:ph type="body" idx="1"/>
          </p:nvPr>
        </p:nvSpPr>
        <p:spPr>
          <a:xfrm>
            <a:off x="695325" y="4445000"/>
            <a:ext cx="5559425" cy="3636963"/>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2" name="Google Shape;182;p9:notes"/>
          <p:cNvSpPr>
            <a:spLocks noGrp="1" noRot="1" noChangeAspect="1"/>
          </p:cNvSpPr>
          <p:nvPr>
            <p:ph type="sldImg" idx="2"/>
          </p:nvPr>
        </p:nvSpPr>
        <p:spPr>
          <a:xfrm>
            <a:off x="703263" y="1154113"/>
            <a:ext cx="5543550" cy="31178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p11:notes"/>
          <p:cNvSpPr txBox="1">
            <a:spLocks noGrp="1"/>
          </p:cNvSpPr>
          <p:nvPr>
            <p:ph type="body" idx="1"/>
          </p:nvPr>
        </p:nvSpPr>
        <p:spPr>
          <a:xfrm>
            <a:off x="695325" y="4445000"/>
            <a:ext cx="5559425" cy="3636963"/>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4" name="Google Shape;194;p11:notes"/>
          <p:cNvSpPr>
            <a:spLocks noGrp="1" noRot="1" noChangeAspect="1"/>
          </p:cNvSpPr>
          <p:nvPr>
            <p:ph type="sldImg" idx="2"/>
          </p:nvPr>
        </p:nvSpPr>
        <p:spPr>
          <a:xfrm>
            <a:off x="703263" y="1154113"/>
            <a:ext cx="5543550" cy="31178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29"/>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9"/>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2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3"/>
        <p:cNvGrpSpPr/>
        <p:nvPr/>
      </p:nvGrpSpPr>
      <p:grpSpPr>
        <a:xfrm>
          <a:off x="0" y="0"/>
          <a:ext cx="0" cy="0"/>
          <a:chOff x="0" y="0"/>
          <a:chExt cx="0" cy="0"/>
        </a:xfrm>
      </p:grpSpPr>
      <p:sp>
        <p:nvSpPr>
          <p:cNvPr id="74" name="Google Shape;74;p3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5" name="Google Shape;75;p38"/>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6" name="Google Shape;76;p3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3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3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9"/>
        <p:cNvGrpSpPr/>
        <p:nvPr/>
      </p:nvGrpSpPr>
      <p:grpSpPr>
        <a:xfrm>
          <a:off x="0" y="0"/>
          <a:ext cx="0" cy="0"/>
          <a:chOff x="0" y="0"/>
          <a:chExt cx="0" cy="0"/>
        </a:xfrm>
      </p:grpSpPr>
      <p:sp>
        <p:nvSpPr>
          <p:cNvPr id="80" name="Google Shape;80;p39"/>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1" name="Google Shape;81;p39"/>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2" name="Google Shape;82;p3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3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4" name="Google Shape;84;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pic>
        <p:nvPicPr>
          <p:cNvPr id="22" name="Google Shape;22;p30" descr="Diagram&#10;&#10;Description automatically generated"/>
          <p:cNvPicPr preferRelativeResize="0"/>
          <p:nvPr/>
        </p:nvPicPr>
        <p:blipFill rotWithShape="1">
          <a:blip r:embed="rId2">
            <a:alphaModFix/>
          </a:blip>
          <a:srcRect/>
          <a:stretch/>
        </p:blipFill>
        <p:spPr>
          <a:xfrm rot="5400000">
            <a:off x="2667000" y="-2667000"/>
            <a:ext cx="6858000" cy="12192000"/>
          </a:xfrm>
          <a:prstGeom prst="rect">
            <a:avLst/>
          </a:prstGeom>
          <a:noFill/>
          <a:ln>
            <a:noFill/>
          </a:ln>
        </p:spPr>
      </p:pic>
      <p:sp>
        <p:nvSpPr>
          <p:cNvPr id="23" name="Google Shape;23;p3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4" name="Google Shape;24;p3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5" name="Google Shape;25;p3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3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8"/>
        <p:cNvGrpSpPr/>
        <p:nvPr/>
      </p:nvGrpSpPr>
      <p:grpSpPr>
        <a:xfrm>
          <a:off x="0" y="0"/>
          <a:ext cx="0" cy="0"/>
          <a:chOff x="0" y="0"/>
          <a:chExt cx="0" cy="0"/>
        </a:xfrm>
      </p:grpSpPr>
      <p:sp>
        <p:nvSpPr>
          <p:cNvPr id="29" name="Google Shape;29;p31"/>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31"/>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1" name="Google Shape;31;p3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3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3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4"/>
        <p:cNvGrpSpPr/>
        <p:nvPr/>
      </p:nvGrpSpPr>
      <p:grpSpPr>
        <a:xfrm>
          <a:off x="0" y="0"/>
          <a:ext cx="0" cy="0"/>
          <a:chOff x="0" y="0"/>
          <a:chExt cx="0" cy="0"/>
        </a:xfrm>
      </p:grpSpPr>
      <p:sp>
        <p:nvSpPr>
          <p:cNvPr id="35" name="Google Shape;35;p3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6" name="Google Shape;36;p32"/>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32"/>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3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3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3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1"/>
        <p:cNvGrpSpPr/>
        <p:nvPr/>
      </p:nvGrpSpPr>
      <p:grpSpPr>
        <a:xfrm>
          <a:off x="0" y="0"/>
          <a:ext cx="0" cy="0"/>
          <a:chOff x="0" y="0"/>
          <a:chExt cx="0" cy="0"/>
        </a:xfrm>
      </p:grpSpPr>
      <p:sp>
        <p:nvSpPr>
          <p:cNvPr id="42" name="Google Shape;42;p33"/>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33"/>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4" name="Google Shape;44;p33"/>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5" name="Google Shape;45;p33"/>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6" name="Google Shape;46;p33"/>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7" name="Google Shape;47;p3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3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3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0"/>
        <p:cNvGrpSpPr/>
        <p:nvPr/>
      </p:nvGrpSpPr>
      <p:grpSpPr>
        <a:xfrm>
          <a:off x="0" y="0"/>
          <a:ext cx="0" cy="0"/>
          <a:chOff x="0" y="0"/>
          <a:chExt cx="0" cy="0"/>
        </a:xfrm>
      </p:grpSpPr>
      <p:sp>
        <p:nvSpPr>
          <p:cNvPr id="51" name="Google Shape;51;p3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5"/>
        <p:cNvGrpSpPr/>
        <p:nvPr/>
      </p:nvGrpSpPr>
      <p:grpSpPr>
        <a:xfrm>
          <a:off x="0" y="0"/>
          <a:ext cx="0" cy="0"/>
          <a:chOff x="0" y="0"/>
          <a:chExt cx="0" cy="0"/>
        </a:xfrm>
      </p:grpSpPr>
      <p:sp>
        <p:nvSpPr>
          <p:cNvPr id="56" name="Google Shape;56;p3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3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 name="Google Shape;58;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9"/>
        <p:cNvGrpSpPr/>
        <p:nvPr/>
      </p:nvGrpSpPr>
      <p:grpSpPr>
        <a:xfrm>
          <a:off x="0" y="0"/>
          <a:ext cx="0" cy="0"/>
          <a:chOff x="0" y="0"/>
          <a:chExt cx="0" cy="0"/>
        </a:xfrm>
      </p:grpSpPr>
      <p:sp>
        <p:nvSpPr>
          <p:cNvPr id="60" name="Google Shape;60;p36"/>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1" name="Google Shape;61;p36"/>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2" name="Google Shape;62;p36"/>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3" name="Google Shape;63;p3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3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3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6"/>
        <p:cNvGrpSpPr/>
        <p:nvPr/>
      </p:nvGrpSpPr>
      <p:grpSpPr>
        <a:xfrm>
          <a:off x="0" y="0"/>
          <a:ext cx="0" cy="0"/>
          <a:chOff x="0" y="0"/>
          <a:chExt cx="0" cy="0"/>
        </a:xfrm>
      </p:grpSpPr>
      <p:sp>
        <p:nvSpPr>
          <p:cNvPr id="67" name="Google Shape;67;p37"/>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8" name="Google Shape;68;p37"/>
          <p:cNvSpPr>
            <a:spLocks noGrp="1"/>
          </p:cNvSpPr>
          <p:nvPr>
            <p:ph type="pic" idx="2"/>
          </p:nvPr>
        </p:nvSpPr>
        <p:spPr>
          <a:xfrm>
            <a:off x="5183188" y="987425"/>
            <a:ext cx="6172200" cy="4873625"/>
          </a:xfrm>
          <a:prstGeom prst="rect">
            <a:avLst/>
          </a:prstGeom>
          <a:noFill/>
          <a:ln>
            <a:noFill/>
          </a:ln>
        </p:spPr>
      </p:sp>
      <p:sp>
        <p:nvSpPr>
          <p:cNvPr id="69" name="Google Shape;69;p37"/>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0" name="Google Shape;70;p3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3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3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2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2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pic>
        <p:nvPicPr>
          <p:cNvPr id="89" name="Google Shape;89;p1" descr="Diagram&#10;&#10;Description automatically generated"/>
          <p:cNvPicPr preferRelativeResize="0"/>
          <p:nvPr/>
        </p:nvPicPr>
        <p:blipFill rotWithShape="1">
          <a:blip r:embed="rId3">
            <a:alphaModFix/>
          </a:blip>
          <a:srcRect/>
          <a:stretch/>
        </p:blipFill>
        <p:spPr>
          <a:xfrm rot="5400000">
            <a:off x="2667000" y="-2667000"/>
            <a:ext cx="6858000" cy="12192000"/>
          </a:xfrm>
          <a:prstGeom prst="rect">
            <a:avLst/>
          </a:prstGeom>
          <a:noFill/>
          <a:ln>
            <a:noFill/>
          </a:ln>
        </p:spPr>
      </p:pic>
      <p:sp>
        <p:nvSpPr>
          <p:cNvPr id="90" name="Google Shape;90;p1"/>
          <p:cNvSpPr txBox="1">
            <a:spLocks noGrp="1"/>
          </p:cNvSpPr>
          <p:nvPr>
            <p:ph type="ctrTitle"/>
          </p:nvPr>
        </p:nvSpPr>
        <p:spPr>
          <a:xfrm>
            <a:off x="0" y="442807"/>
            <a:ext cx="12192000" cy="2745870"/>
          </a:xfrm>
          <a:prstGeom prst="rect">
            <a:avLst/>
          </a:prstGeom>
          <a:noFill/>
          <a:ln>
            <a:noFill/>
          </a:ln>
        </p:spPr>
        <p:txBody>
          <a:bodyPr spcFirstLastPara="1" wrap="square" lIns="91425" tIns="45700" rIns="91425" bIns="45700" anchor="b" anchorCtr="0">
            <a:normAutofit fontScale="90000"/>
          </a:bodyPr>
          <a:lstStyle/>
          <a:p>
            <a:pPr marL="0" lvl="0" indent="0" algn="ctr" rtl="0">
              <a:lnSpc>
                <a:spcPct val="90000"/>
              </a:lnSpc>
              <a:spcBef>
                <a:spcPts val="0"/>
              </a:spcBef>
              <a:spcAft>
                <a:spcPts val="0"/>
              </a:spcAft>
              <a:buClr>
                <a:schemeClr val="dk1"/>
              </a:buClr>
              <a:buSzPct val="100000"/>
              <a:buFont typeface="Calibri"/>
              <a:buNone/>
            </a:pPr>
            <a:r>
              <a:rPr lang="en-US" sz="8800"/>
              <a:t>199th “Leader” Brigade </a:t>
            </a:r>
            <a:br>
              <a:rPr lang="en-US" sz="8800"/>
            </a:br>
            <a:r>
              <a:rPr lang="en-US" sz="8800"/>
              <a:t>Spiritual Readiness Playbook</a:t>
            </a:r>
            <a:endParaRPr/>
          </a:p>
        </p:txBody>
      </p:sp>
      <p:sp>
        <p:nvSpPr>
          <p:cNvPr id="91" name="Google Shape;91;p1"/>
          <p:cNvSpPr txBox="1">
            <a:spLocks noGrp="1"/>
          </p:cNvSpPr>
          <p:nvPr>
            <p:ph type="subTitle" idx="1"/>
          </p:nvPr>
        </p:nvSpPr>
        <p:spPr>
          <a:xfrm>
            <a:off x="0" y="4216318"/>
            <a:ext cx="12192000" cy="1234912"/>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dk1"/>
              </a:buClr>
              <a:buSzPct val="100000"/>
              <a:buNone/>
            </a:pPr>
            <a:r>
              <a:rPr lang="en-US" sz="5400"/>
              <a:t>Resources for Spiritual Readiness</a:t>
            </a:r>
            <a:endParaRPr/>
          </a:p>
          <a:p>
            <a:pPr marL="0" lvl="0" indent="0" algn="ctr" rtl="0">
              <a:lnSpc>
                <a:spcPct val="90000"/>
              </a:lnSpc>
              <a:spcBef>
                <a:spcPts val="1000"/>
              </a:spcBef>
              <a:spcAft>
                <a:spcPts val="0"/>
              </a:spcAft>
              <a:buClr>
                <a:schemeClr val="dk1"/>
              </a:buClr>
              <a:buSzPct val="100000"/>
              <a:buNone/>
            </a:pPr>
            <a:endParaRPr sz="54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US" b="1"/>
              <a:t>Public Affirmation </a:t>
            </a:r>
            <a:r>
              <a:rPr lang="en-US"/>
              <a:t>(Hospitality);</a:t>
            </a:r>
            <a:br>
              <a:rPr lang="en-US"/>
            </a:br>
            <a:r>
              <a:rPr lang="en-US" sz="4400" i="1">
                <a:solidFill>
                  <a:srgbClr val="000000"/>
                </a:solidFill>
              </a:rPr>
              <a:t>personhood and connection</a:t>
            </a:r>
            <a:br>
              <a:rPr lang="en-US" sz="4400">
                <a:latin typeface="Times New Roman"/>
                <a:ea typeface="Times New Roman"/>
                <a:cs typeface="Times New Roman"/>
                <a:sym typeface="Times New Roman"/>
              </a:rPr>
            </a:br>
            <a:endParaRPr/>
          </a:p>
        </p:txBody>
      </p:sp>
      <p:sp>
        <p:nvSpPr>
          <p:cNvPr id="191" name="Google Shape;191;p10"/>
          <p:cNvSpPr txBox="1">
            <a:spLocks noGrp="1"/>
          </p:cNvSpPr>
          <p:nvPr>
            <p:ph type="body" idx="1"/>
          </p:nvPr>
        </p:nvSpPr>
        <p:spPr>
          <a:xfrm>
            <a:off x="838200" y="1825625"/>
            <a:ext cx="10515600" cy="4899266"/>
          </a:xfrm>
          <a:prstGeom prst="rect">
            <a:avLst/>
          </a:prstGeom>
          <a:noFill/>
          <a:ln>
            <a:noFill/>
          </a:ln>
        </p:spPr>
        <p:txBody>
          <a:bodyPr spcFirstLastPara="1" wrap="square" lIns="91425" tIns="45700" rIns="91425" bIns="45700" anchor="t" anchorCtr="0">
            <a:normAutofit lnSpcReduction="10000"/>
          </a:bodyPr>
          <a:lstStyle/>
          <a:p>
            <a:pPr marL="0" marR="0" lvl="0" indent="0" algn="l" rtl="0">
              <a:lnSpc>
                <a:spcPct val="90000"/>
              </a:lnSpc>
              <a:spcBef>
                <a:spcPts val="0"/>
              </a:spcBef>
              <a:spcAft>
                <a:spcPts val="0"/>
              </a:spcAft>
              <a:buClr>
                <a:srgbClr val="000000"/>
              </a:buClr>
              <a:buSzPts val="2400"/>
              <a:buNone/>
            </a:pPr>
            <a:r>
              <a:rPr lang="en-US" sz="2400">
                <a:solidFill>
                  <a:srgbClr val="000000"/>
                </a:solidFill>
              </a:rPr>
              <a:t>5 Minute Exercise:</a:t>
            </a:r>
            <a:endParaRPr/>
          </a:p>
          <a:p>
            <a:pPr marL="0" marR="0" lvl="0" indent="0" algn="l" rtl="0">
              <a:lnSpc>
                <a:spcPct val="90000"/>
              </a:lnSpc>
              <a:spcBef>
                <a:spcPts val="0"/>
              </a:spcBef>
              <a:spcAft>
                <a:spcPts val="0"/>
              </a:spcAft>
              <a:buClr>
                <a:schemeClr val="dk1"/>
              </a:buClr>
              <a:buSzPts val="2400"/>
              <a:buNone/>
            </a:pPr>
            <a:endParaRPr sz="2400">
              <a:solidFill>
                <a:srgbClr val="000000"/>
              </a:solidFill>
            </a:endParaRPr>
          </a:p>
          <a:p>
            <a:pPr marL="0" marR="0" lvl="0" indent="0" algn="l" rtl="0">
              <a:lnSpc>
                <a:spcPct val="90000"/>
              </a:lnSpc>
              <a:spcBef>
                <a:spcPts val="0"/>
              </a:spcBef>
              <a:spcAft>
                <a:spcPts val="0"/>
              </a:spcAft>
              <a:buClr>
                <a:srgbClr val="000000"/>
              </a:buClr>
              <a:buSzPts val="2400"/>
              <a:buNone/>
            </a:pPr>
            <a:r>
              <a:rPr lang="en-US" sz="2400">
                <a:solidFill>
                  <a:srgbClr val="000000"/>
                </a:solidFill>
              </a:rPr>
              <a:t>Description: Invite someone from </a:t>
            </a:r>
            <a:r>
              <a:rPr lang="en-US" sz="2400" b="1">
                <a:solidFill>
                  <a:srgbClr val="000000"/>
                </a:solidFill>
              </a:rPr>
              <a:t>outside</a:t>
            </a:r>
            <a:r>
              <a:rPr lang="en-US" sz="2400">
                <a:solidFill>
                  <a:srgbClr val="000000"/>
                </a:solidFill>
              </a:rPr>
              <a:t> the unit to publicly praise one of your Soldiers. This can be a Family member, friend, or civilian that has been positively impacted by the Soldier. The affirmation can be made in person, or as a recorded video that is publicly presented in front of the unit. </a:t>
            </a:r>
            <a:endParaRPr/>
          </a:p>
          <a:p>
            <a:pPr marL="0" marR="0" lvl="0" indent="0" algn="l" rtl="0">
              <a:lnSpc>
                <a:spcPct val="90000"/>
              </a:lnSpc>
              <a:spcBef>
                <a:spcPts val="0"/>
              </a:spcBef>
              <a:spcAft>
                <a:spcPts val="0"/>
              </a:spcAft>
              <a:buClr>
                <a:schemeClr val="dk1"/>
              </a:buClr>
              <a:buSzPts val="2400"/>
              <a:buNone/>
            </a:pPr>
            <a:endParaRPr sz="2400"/>
          </a:p>
          <a:p>
            <a:pPr marL="0" marR="0" lvl="0" indent="0" algn="l" rtl="0">
              <a:lnSpc>
                <a:spcPct val="90000"/>
              </a:lnSpc>
              <a:spcBef>
                <a:spcPts val="0"/>
              </a:spcBef>
              <a:spcAft>
                <a:spcPts val="0"/>
              </a:spcAft>
              <a:buClr>
                <a:srgbClr val="000000"/>
              </a:buClr>
              <a:buSzPts val="2400"/>
              <a:buNone/>
            </a:pPr>
            <a:r>
              <a:rPr lang="en-US" sz="2400">
                <a:solidFill>
                  <a:srgbClr val="000000"/>
                </a:solidFill>
              </a:rPr>
              <a:t>Purpose: Affirmation from outside the Army reminds Soldiers of the impact that they are having upon the world around us (</a:t>
            </a:r>
            <a:r>
              <a:rPr lang="en-US" sz="2400" i="1">
                <a:solidFill>
                  <a:srgbClr val="000000"/>
                </a:solidFill>
              </a:rPr>
              <a:t>personhood</a:t>
            </a:r>
            <a:r>
              <a:rPr lang="en-US" sz="2400">
                <a:solidFill>
                  <a:srgbClr val="000000"/>
                </a:solidFill>
              </a:rPr>
              <a:t>). This also helps strengthen the connection that Soldiers have with Family and community support networks (</a:t>
            </a:r>
            <a:r>
              <a:rPr lang="en-US" sz="2400" i="1">
                <a:solidFill>
                  <a:srgbClr val="000000"/>
                </a:solidFill>
              </a:rPr>
              <a:t>community</a:t>
            </a:r>
            <a:r>
              <a:rPr lang="en-US" sz="2400">
                <a:solidFill>
                  <a:srgbClr val="000000"/>
                </a:solidFill>
              </a:rPr>
              <a:t>).</a:t>
            </a:r>
            <a:endParaRPr sz="2400"/>
          </a:p>
          <a:p>
            <a:pPr marL="0" marR="0" lvl="0" indent="0" algn="l" rtl="0">
              <a:lnSpc>
                <a:spcPct val="90000"/>
              </a:lnSpc>
              <a:spcBef>
                <a:spcPts val="0"/>
              </a:spcBef>
              <a:spcAft>
                <a:spcPts val="0"/>
              </a:spcAft>
              <a:buClr>
                <a:schemeClr val="dk1"/>
              </a:buClr>
              <a:buSzPts val="2400"/>
              <a:buNone/>
            </a:pPr>
            <a:endParaRPr sz="2400"/>
          </a:p>
          <a:p>
            <a:pPr marL="0" marR="0" lvl="0" indent="0" algn="l" rtl="0">
              <a:lnSpc>
                <a:spcPct val="90000"/>
              </a:lnSpc>
              <a:spcBef>
                <a:spcPts val="0"/>
              </a:spcBef>
              <a:spcAft>
                <a:spcPts val="0"/>
              </a:spcAft>
              <a:buClr>
                <a:srgbClr val="000000"/>
              </a:buClr>
              <a:buSzPts val="2400"/>
              <a:buNone/>
            </a:pPr>
            <a:r>
              <a:rPr lang="en-US" sz="2400">
                <a:solidFill>
                  <a:srgbClr val="000000"/>
                </a:solidFill>
              </a:rPr>
              <a:t>Example: Ask a Family member to put together a short video expressing appreciation for Soldiers. Let them know that this will be shown to Soldiers serving in your unit. Show the video to the squad at the beginning day. </a:t>
            </a:r>
            <a:endParaRPr sz="24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20 Minute Spiritual Readiness Exercises</a:t>
            </a:r>
            <a:endParaRPr/>
          </a:p>
        </p:txBody>
      </p:sp>
      <p:sp>
        <p:nvSpPr>
          <p:cNvPr id="209" name="Google Shape;209;p13"/>
          <p:cNvSpPr txBox="1">
            <a:spLocks noGrp="1"/>
          </p:cNvSpPr>
          <p:nvPr>
            <p:ph type="body" idx="1"/>
          </p:nvPr>
        </p:nvSpPr>
        <p:spPr>
          <a:xfrm>
            <a:off x="838199" y="1825625"/>
            <a:ext cx="11084169" cy="466725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600"/>
              <a:buNone/>
            </a:pPr>
            <a:r>
              <a:rPr lang="en-US" sz="2600"/>
              <a:t>These exercises are designed to take a little more time. They may also require more resourcing and are best conducted at the Squad or Platoon level.    </a:t>
            </a:r>
            <a:endParaRPr/>
          </a:p>
          <a:p>
            <a:pPr marL="0" lvl="0" indent="0" algn="l" rtl="0">
              <a:lnSpc>
                <a:spcPct val="90000"/>
              </a:lnSpc>
              <a:spcBef>
                <a:spcPts val="1000"/>
              </a:spcBef>
              <a:spcAft>
                <a:spcPts val="0"/>
              </a:spcAft>
              <a:buClr>
                <a:schemeClr val="dk1"/>
              </a:buClr>
              <a:buSzPts val="2600"/>
              <a:buNone/>
            </a:pPr>
            <a:endParaRPr sz="2600"/>
          </a:p>
          <a:p>
            <a:pPr marL="228600" lvl="0" indent="-228600" algn="l" rtl="0">
              <a:lnSpc>
                <a:spcPct val="90000"/>
              </a:lnSpc>
              <a:spcBef>
                <a:spcPts val="1000"/>
              </a:spcBef>
              <a:spcAft>
                <a:spcPts val="0"/>
              </a:spcAft>
              <a:buClr>
                <a:schemeClr val="dk1"/>
              </a:buClr>
              <a:buSzPts val="2600"/>
              <a:buChar char="•"/>
            </a:pPr>
            <a:r>
              <a:rPr lang="en-US" sz="2600"/>
              <a:t>Guest Speaker</a:t>
            </a:r>
            <a:endParaRPr/>
          </a:p>
          <a:p>
            <a:pPr marL="228600" lvl="0" indent="-228600" algn="l" rtl="0">
              <a:lnSpc>
                <a:spcPct val="90000"/>
              </a:lnSpc>
              <a:spcBef>
                <a:spcPts val="1000"/>
              </a:spcBef>
              <a:spcAft>
                <a:spcPts val="0"/>
              </a:spcAft>
              <a:buClr>
                <a:schemeClr val="dk1"/>
              </a:buClr>
              <a:buSzPts val="2600"/>
              <a:buChar char="•"/>
            </a:pPr>
            <a:r>
              <a:rPr lang="en-US" sz="2600"/>
              <a:t>Yoga</a:t>
            </a:r>
            <a:endParaRPr/>
          </a:p>
          <a:p>
            <a:pPr marL="228600" lvl="0" indent="-228600" algn="l" rtl="0">
              <a:lnSpc>
                <a:spcPct val="90000"/>
              </a:lnSpc>
              <a:spcBef>
                <a:spcPts val="1000"/>
              </a:spcBef>
              <a:spcAft>
                <a:spcPts val="0"/>
              </a:spcAft>
              <a:buClr>
                <a:schemeClr val="dk1"/>
              </a:buClr>
              <a:buSzPts val="2600"/>
              <a:buChar char="•"/>
            </a:pPr>
            <a:r>
              <a:rPr lang="en-US" sz="2600"/>
              <a:t>Conscience Clearing</a:t>
            </a:r>
            <a:endParaRPr/>
          </a:p>
          <a:p>
            <a:pPr marL="228600" lvl="0" indent="-228600" algn="l" rtl="0">
              <a:lnSpc>
                <a:spcPct val="90000"/>
              </a:lnSpc>
              <a:spcBef>
                <a:spcPts val="1000"/>
              </a:spcBef>
              <a:spcAft>
                <a:spcPts val="0"/>
              </a:spcAft>
              <a:buClr>
                <a:schemeClr val="dk1"/>
              </a:buClr>
              <a:buSzPts val="2600"/>
              <a:buChar char="•"/>
            </a:pPr>
            <a:r>
              <a:rPr lang="en-US" sz="2600"/>
              <a:t>Warrior Covenant</a:t>
            </a:r>
            <a:endParaRPr/>
          </a:p>
          <a:p>
            <a:pPr marL="228600" lvl="0" indent="-228600" algn="l" rtl="0">
              <a:lnSpc>
                <a:spcPct val="90000"/>
              </a:lnSpc>
              <a:spcBef>
                <a:spcPts val="1000"/>
              </a:spcBef>
              <a:spcAft>
                <a:spcPts val="0"/>
              </a:spcAft>
              <a:buClr>
                <a:schemeClr val="dk1"/>
              </a:buClr>
              <a:buSzPts val="2600"/>
              <a:buChar char="•"/>
            </a:pPr>
            <a:r>
              <a:rPr lang="en-US" sz="2600"/>
              <a:t>Autobiography</a:t>
            </a:r>
            <a:endParaRPr/>
          </a:p>
          <a:p>
            <a:pPr marL="228600" lvl="0" indent="-228600" algn="l" rtl="0">
              <a:lnSpc>
                <a:spcPct val="90000"/>
              </a:lnSpc>
              <a:spcBef>
                <a:spcPts val="1000"/>
              </a:spcBef>
              <a:spcAft>
                <a:spcPts val="0"/>
              </a:spcAft>
              <a:buClr>
                <a:schemeClr val="dk1"/>
              </a:buClr>
              <a:buSzPts val="2600"/>
              <a:buChar char="•"/>
            </a:pPr>
            <a:r>
              <a:rPr lang="en-US" sz="2600"/>
              <a:t>Tech Detox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US" b="1"/>
              <a:t>Historical Presentation </a:t>
            </a:r>
            <a:r>
              <a:rPr lang="en-US"/>
              <a:t>(Values-Based Education);</a:t>
            </a:r>
            <a:br>
              <a:rPr lang="en-US"/>
            </a:br>
            <a:r>
              <a:rPr lang="en-US" sz="4400" i="1">
                <a:solidFill>
                  <a:srgbClr val="000000"/>
                </a:solidFill>
              </a:rPr>
              <a:t>identity and coping strategies</a:t>
            </a:r>
            <a:br>
              <a:rPr lang="en-US" sz="4400">
                <a:latin typeface="Times New Roman"/>
                <a:ea typeface="Times New Roman"/>
                <a:cs typeface="Times New Roman"/>
                <a:sym typeface="Times New Roman"/>
              </a:rPr>
            </a:br>
            <a:endParaRPr/>
          </a:p>
        </p:txBody>
      </p:sp>
      <p:sp>
        <p:nvSpPr>
          <p:cNvPr id="203" name="Google Shape;203;p12"/>
          <p:cNvSpPr txBox="1">
            <a:spLocks noGrp="1"/>
          </p:cNvSpPr>
          <p:nvPr>
            <p:ph type="body" idx="1"/>
          </p:nvPr>
        </p:nvSpPr>
        <p:spPr>
          <a:xfrm>
            <a:off x="838200" y="1825625"/>
            <a:ext cx="10515600" cy="4899266"/>
          </a:xfrm>
          <a:prstGeom prst="rect">
            <a:avLst/>
          </a:prstGeom>
          <a:noFill/>
          <a:ln>
            <a:noFill/>
          </a:ln>
        </p:spPr>
        <p:txBody>
          <a:bodyPr spcFirstLastPara="1" wrap="square" lIns="91425" tIns="45700" rIns="91425" bIns="45700" anchor="t" anchorCtr="0">
            <a:normAutofit lnSpcReduction="10000"/>
          </a:bodyPr>
          <a:lstStyle/>
          <a:p>
            <a:pPr marL="0" marR="0" lvl="0" indent="0" algn="l" rtl="0">
              <a:lnSpc>
                <a:spcPct val="90000"/>
              </a:lnSpc>
              <a:spcBef>
                <a:spcPts val="0"/>
              </a:spcBef>
              <a:spcAft>
                <a:spcPts val="0"/>
              </a:spcAft>
              <a:buClr>
                <a:srgbClr val="000000"/>
              </a:buClr>
              <a:buSzPts val="2400"/>
              <a:buNone/>
            </a:pPr>
            <a:r>
              <a:rPr lang="en-US" sz="2400">
                <a:solidFill>
                  <a:srgbClr val="000000"/>
                </a:solidFill>
              </a:rPr>
              <a:t>5 Minute Exercise:</a:t>
            </a:r>
            <a:endParaRPr/>
          </a:p>
          <a:p>
            <a:pPr marL="0" marR="0" lvl="0" indent="0" algn="l" rtl="0">
              <a:lnSpc>
                <a:spcPct val="90000"/>
              </a:lnSpc>
              <a:spcBef>
                <a:spcPts val="0"/>
              </a:spcBef>
              <a:spcAft>
                <a:spcPts val="0"/>
              </a:spcAft>
              <a:buClr>
                <a:schemeClr val="dk1"/>
              </a:buClr>
              <a:buSzPts val="2400"/>
              <a:buNone/>
            </a:pPr>
            <a:endParaRPr sz="2400">
              <a:solidFill>
                <a:srgbClr val="000000"/>
              </a:solidFill>
            </a:endParaRPr>
          </a:p>
          <a:p>
            <a:pPr marL="0" marR="0" lvl="0" indent="0" algn="l" rtl="0">
              <a:lnSpc>
                <a:spcPct val="90000"/>
              </a:lnSpc>
              <a:spcBef>
                <a:spcPts val="0"/>
              </a:spcBef>
              <a:spcAft>
                <a:spcPts val="0"/>
              </a:spcAft>
              <a:buClr>
                <a:srgbClr val="000000"/>
              </a:buClr>
              <a:buSzPts val="2400"/>
              <a:buNone/>
            </a:pPr>
            <a:r>
              <a:rPr lang="en-US" sz="2400">
                <a:solidFill>
                  <a:srgbClr val="000000"/>
                </a:solidFill>
              </a:rPr>
              <a:t>Description: Select a Soldier from the unit to present a short lesson on an important event, battle, or hero from the unit’s history. The research will take the Soldier longer than 5 minutes, but the actual presentation should only take a few minutes. The leader should review the presentation before given. The presentation could also be on an important figure or event from American history.  </a:t>
            </a:r>
            <a:endParaRPr/>
          </a:p>
          <a:p>
            <a:pPr marL="0" marR="0" lvl="0" indent="0" algn="l" rtl="0">
              <a:lnSpc>
                <a:spcPct val="90000"/>
              </a:lnSpc>
              <a:spcBef>
                <a:spcPts val="0"/>
              </a:spcBef>
              <a:spcAft>
                <a:spcPts val="0"/>
              </a:spcAft>
              <a:buClr>
                <a:schemeClr val="dk1"/>
              </a:buClr>
              <a:buSzPts val="2400"/>
              <a:buNone/>
            </a:pPr>
            <a:endParaRPr sz="2400"/>
          </a:p>
          <a:p>
            <a:pPr marL="0" marR="0" lvl="0" indent="0" algn="l" rtl="0">
              <a:lnSpc>
                <a:spcPct val="90000"/>
              </a:lnSpc>
              <a:spcBef>
                <a:spcPts val="0"/>
              </a:spcBef>
              <a:spcAft>
                <a:spcPts val="0"/>
              </a:spcAft>
              <a:buClr>
                <a:srgbClr val="000000"/>
              </a:buClr>
              <a:buSzPts val="2400"/>
              <a:buNone/>
            </a:pPr>
            <a:r>
              <a:rPr lang="en-US" sz="2400">
                <a:solidFill>
                  <a:srgbClr val="000000"/>
                </a:solidFill>
              </a:rPr>
              <a:t>Purpose: The presentation will help both the presenter and the unit gain a deeper understanding of their place among those who have came before them (</a:t>
            </a:r>
            <a:r>
              <a:rPr lang="en-US" sz="2400" i="1">
                <a:solidFill>
                  <a:srgbClr val="000000"/>
                </a:solidFill>
              </a:rPr>
              <a:t>identity</a:t>
            </a:r>
            <a:r>
              <a:rPr lang="en-US" sz="2400">
                <a:solidFill>
                  <a:srgbClr val="000000"/>
                </a:solidFill>
              </a:rPr>
              <a:t>). Remembering the valor and sacrifices of past heroes can help inspire Soldiers to perform in the face of adversity (</a:t>
            </a:r>
            <a:r>
              <a:rPr lang="en-US" sz="2400" i="1">
                <a:solidFill>
                  <a:srgbClr val="000000"/>
                </a:solidFill>
              </a:rPr>
              <a:t>coping strategies</a:t>
            </a:r>
            <a:r>
              <a:rPr lang="en-US" sz="2400">
                <a:solidFill>
                  <a:srgbClr val="000000"/>
                </a:solidFill>
              </a:rPr>
              <a:t>).</a:t>
            </a:r>
            <a:endParaRPr sz="2400"/>
          </a:p>
          <a:p>
            <a:pPr marL="0" marR="0" lvl="0" indent="0" algn="l" rtl="0">
              <a:lnSpc>
                <a:spcPct val="90000"/>
              </a:lnSpc>
              <a:spcBef>
                <a:spcPts val="0"/>
              </a:spcBef>
              <a:spcAft>
                <a:spcPts val="0"/>
              </a:spcAft>
              <a:buClr>
                <a:schemeClr val="dk1"/>
              </a:buClr>
              <a:buSzPts val="2400"/>
              <a:buNone/>
            </a:pPr>
            <a:endParaRPr sz="2400"/>
          </a:p>
          <a:p>
            <a:pPr marL="0" marR="0" lvl="0" indent="0" algn="l" rtl="0">
              <a:lnSpc>
                <a:spcPct val="90000"/>
              </a:lnSpc>
              <a:spcBef>
                <a:spcPts val="0"/>
              </a:spcBef>
              <a:spcAft>
                <a:spcPts val="0"/>
              </a:spcAft>
              <a:buClr>
                <a:srgbClr val="000000"/>
              </a:buClr>
              <a:buSzPts val="2400"/>
              <a:buNone/>
            </a:pPr>
            <a:r>
              <a:rPr lang="en-US" sz="2400">
                <a:solidFill>
                  <a:srgbClr val="000000"/>
                </a:solidFill>
              </a:rPr>
              <a:t>Example: Have a soldier write an essay on unit’s service during the Global War on Terror. Ask the Soldier to focus on what the unit did and why the contributions of your unit mattered. </a:t>
            </a:r>
            <a:endParaRPr sz="24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US" b="1"/>
              <a:t>Yoga </a:t>
            </a:r>
            <a:r>
              <a:rPr lang="en-US"/>
              <a:t>(Meditation);</a:t>
            </a:r>
            <a:br>
              <a:rPr lang="en-US"/>
            </a:br>
            <a:r>
              <a:rPr lang="en-US" sz="4400" i="1">
                <a:solidFill>
                  <a:srgbClr val="000000"/>
                </a:solidFill>
              </a:rPr>
              <a:t>coping strategie</a:t>
            </a:r>
            <a:r>
              <a:rPr lang="en-US" i="1">
                <a:solidFill>
                  <a:srgbClr val="000000"/>
                </a:solidFill>
              </a:rPr>
              <a:t>s and</a:t>
            </a:r>
            <a:r>
              <a:rPr lang="en-US" sz="4400" i="1">
                <a:solidFill>
                  <a:srgbClr val="000000"/>
                </a:solidFill>
              </a:rPr>
              <a:t> connection</a:t>
            </a:r>
            <a:br>
              <a:rPr lang="en-US" sz="4400">
                <a:latin typeface="Times New Roman"/>
                <a:ea typeface="Times New Roman"/>
                <a:cs typeface="Times New Roman"/>
                <a:sym typeface="Times New Roman"/>
              </a:rPr>
            </a:br>
            <a:endParaRPr/>
          </a:p>
        </p:txBody>
      </p:sp>
      <p:sp>
        <p:nvSpPr>
          <p:cNvPr id="221" name="Google Shape;221;p15"/>
          <p:cNvSpPr txBox="1">
            <a:spLocks noGrp="1"/>
          </p:cNvSpPr>
          <p:nvPr>
            <p:ph type="body" idx="1"/>
          </p:nvPr>
        </p:nvSpPr>
        <p:spPr>
          <a:xfrm>
            <a:off x="838200" y="1825624"/>
            <a:ext cx="10515600" cy="5032376"/>
          </a:xfrm>
          <a:prstGeom prst="rect">
            <a:avLst/>
          </a:prstGeom>
          <a:noFill/>
          <a:ln>
            <a:noFill/>
          </a:ln>
        </p:spPr>
        <p:txBody>
          <a:bodyPr spcFirstLastPara="1" wrap="square" lIns="91425" tIns="45700" rIns="91425" bIns="45700" anchor="t" anchorCtr="0">
            <a:normAutofit lnSpcReduction="10000"/>
          </a:bodyPr>
          <a:lstStyle/>
          <a:p>
            <a:pPr marL="0" marR="0" lvl="0" indent="0" algn="l" rtl="0">
              <a:lnSpc>
                <a:spcPct val="90000"/>
              </a:lnSpc>
              <a:spcBef>
                <a:spcPts val="0"/>
              </a:spcBef>
              <a:spcAft>
                <a:spcPts val="0"/>
              </a:spcAft>
              <a:buClr>
                <a:srgbClr val="000000"/>
              </a:buClr>
              <a:buSzPts val="2400"/>
              <a:buNone/>
            </a:pPr>
            <a:r>
              <a:rPr lang="en-US" sz="2400">
                <a:solidFill>
                  <a:srgbClr val="000000"/>
                </a:solidFill>
              </a:rPr>
              <a:t>20 Minute Exercise:</a:t>
            </a:r>
            <a:endParaRPr/>
          </a:p>
          <a:p>
            <a:pPr marL="0" marR="0" lvl="0" indent="0" algn="l" rtl="0">
              <a:lnSpc>
                <a:spcPct val="90000"/>
              </a:lnSpc>
              <a:spcBef>
                <a:spcPts val="0"/>
              </a:spcBef>
              <a:spcAft>
                <a:spcPts val="0"/>
              </a:spcAft>
              <a:buClr>
                <a:schemeClr val="dk1"/>
              </a:buClr>
              <a:buSzPts val="2400"/>
              <a:buNone/>
            </a:pPr>
            <a:endParaRPr sz="2400">
              <a:solidFill>
                <a:srgbClr val="000000"/>
              </a:solidFill>
            </a:endParaRPr>
          </a:p>
          <a:p>
            <a:pPr marL="0" marR="0" lvl="0" indent="0" algn="l" rtl="0">
              <a:lnSpc>
                <a:spcPct val="90000"/>
              </a:lnSpc>
              <a:spcBef>
                <a:spcPts val="0"/>
              </a:spcBef>
              <a:spcAft>
                <a:spcPts val="0"/>
              </a:spcAft>
              <a:buClr>
                <a:srgbClr val="000000"/>
              </a:buClr>
              <a:buSzPts val="2400"/>
              <a:buNone/>
            </a:pPr>
            <a:r>
              <a:rPr lang="en-US" sz="2400">
                <a:solidFill>
                  <a:srgbClr val="000000"/>
                </a:solidFill>
              </a:rPr>
              <a:t>Description: Yoga is a type of physical activity that blends in elements of mental and spiritual practices. It often use posture-based physical fitness, stretching, and environmental controls to produce stress-relief and relaxation for participants. </a:t>
            </a:r>
            <a:endParaRPr sz="2400">
              <a:solidFill>
                <a:srgbClr val="000000"/>
              </a:solidFill>
            </a:endParaRPr>
          </a:p>
          <a:p>
            <a:pPr marL="0" marR="0" lvl="0" indent="0" algn="l" rtl="0">
              <a:lnSpc>
                <a:spcPct val="90000"/>
              </a:lnSpc>
              <a:spcBef>
                <a:spcPts val="0"/>
              </a:spcBef>
              <a:spcAft>
                <a:spcPts val="0"/>
              </a:spcAft>
              <a:buClr>
                <a:schemeClr val="dk1"/>
              </a:buClr>
              <a:buSzPts val="2400"/>
              <a:buNone/>
            </a:pPr>
            <a:endParaRPr sz="2400"/>
          </a:p>
          <a:p>
            <a:pPr marL="0" marR="0" lvl="0" indent="0" algn="l" rtl="0">
              <a:lnSpc>
                <a:spcPct val="90000"/>
              </a:lnSpc>
              <a:spcBef>
                <a:spcPts val="0"/>
              </a:spcBef>
              <a:spcAft>
                <a:spcPts val="0"/>
              </a:spcAft>
              <a:buClr>
                <a:srgbClr val="000000"/>
              </a:buClr>
              <a:buSzPts val="2400"/>
              <a:buNone/>
            </a:pPr>
            <a:r>
              <a:rPr lang="en-US" sz="2400">
                <a:solidFill>
                  <a:srgbClr val="000000"/>
                </a:solidFill>
              </a:rPr>
              <a:t>Purpose: Yoga is very easy to incorporate into a unit’s training plan by scheduling yoga during normal PT hours. Yoga can be beneficial to both physical and spiritual resilience (</a:t>
            </a:r>
            <a:r>
              <a:rPr lang="en-US" sz="2400" i="1">
                <a:solidFill>
                  <a:srgbClr val="000000"/>
                </a:solidFill>
              </a:rPr>
              <a:t>coping strategies</a:t>
            </a:r>
            <a:r>
              <a:rPr lang="en-US" sz="2400">
                <a:solidFill>
                  <a:srgbClr val="000000"/>
                </a:solidFill>
              </a:rPr>
              <a:t>). It is also usually a group activity, giving the unit a shared experience (</a:t>
            </a:r>
            <a:r>
              <a:rPr lang="en-US" sz="2400" i="1">
                <a:solidFill>
                  <a:srgbClr val="000000"/>
                </a:solidFill>
              </a:rPr>
              <a:t>connection</a:t>
            </a:r>
            <a:r>
              <a:rPr lang="en-US" sz="2400">
                <a:solidFill>
                  <a:srgbClr val="000000"/>
                </a:solidFill>
              </a:rPr>
              <a:t>). As yoga is rooted in Easter Religious traditions, be sure that an instructor invited to teach a group of Soldier knows not to promote any Religious systems within the session. Skip this activity if one of your Soldiers has a Religious objection to yoga.  </a:t>
            </a:r>
            <a:endParaRPr sz="2400"/>
          </a:p>
          <a:p>
            <a:pPr marL="0" marR="0" lvl="0" indent="0" algn="l" rtl="0">
              <a:lnSpc>
                <a:spcPct val="90000"/>
              </a:lnSpc>
              <a:spcBef>
                <a:spcPts val="0"/>
              </a:spcBef>
              <a:spcAft>
                <a:spcPts val="0"/>
              </a:spcAft>
              <a:buClr>
                <a:schemeClr val="dk1"/>
              </a:buClr>
              <a:buSzPts val="2400"/>
              <a:buNone/>
            </a:pPr>
            <a:endParaRPr sz="2400"/>
          </a:p>
          <a:p>
            <a:pPr marL="0" marR="0" lvl="0" indent="0" algn="l" rtl="0">
              <a:lnSpc>
                <a:spcPct val="90000"/>
              </a:lnSpc>
              <a:spcBef>
                <a:spcPts val="0"/>
              </a:spcBef>
              <a:spcAft>
                <a:spcPts val="0"/>
              </a:spcAft>
              <a:buClr>
                <a:srgbClr val="000000"/>
              </a:buClr>
              <a:buSzPts val="2400"/>
              <a:buNone/>
            </a:pPr>
            <a:r>
              <a:rPr lang="en-US" sz="2400">
                <a:solidFill>
                  <a:srgbClr val="000000"/>
                </a:solidFill>
              </a:rPr>
              <a:t>Example: Coordinate with Smith Fitness Center for your squad to attend a Yoga class. Contact Jamie Milburn at jamie.m.milburn.naf@army.mil.</a:t>
            </a:r>
            <a:endParaRPr sz="24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US" b="1"/>
              <a:t>Guest Speaker </a:t>
            </a:r>
            <a:r>
              <a:rPr lang="en-US"/>
              <a:t>(Values-Based Education);</a:t>
            </a:r>
            <a:br>
              <a:rPr lang="en-US"/>
            </a:br>
            <a:r>
              <a:rPr lang="en-US" sz="4400" i="1">
                <a:solidFill>
                  <a:srgbClr val="000000"/>
                </a:solidFill>
              </a:rPr>
              <a:t>growth orientation and personhood</a:t>
            </a:r>
            <a:br>
              <a:rPr lang="en-US" sz="4400">
                <a:latin typeface="Times New Roman"/>
                <a:ea typeface="Times New Roman"/>
                <a:cs typeface="Times New Roman"/>
                <a:sym typeface="Times New Roman"/>
              </a:rPr>
            </a:br>
            <a:endParaRPr/>
          </a:p>
        </p:txBody>
      </p:sp>
      <p:sp>
        <p:nvSpPr>
          <p:cNvPr id="215" name="Google Shape;215;p14"/>
          <p:cNvSpPr txBox="1">
            <a:spLocks noGrp="1"/>
          </p:cNvSpPr>
          <p:nvPr>
            <p:ph type="body" idx="1"/>
          </p:nvPr>
        </p:nvSpPr>
        <p:spPr>
          <a:xfrm>
            <a:off x="838200" y="1825624"/>
            <a:ext cx="10515600" cy="5032375"/>
          </a:xfrm>
          <a:prstGeom prst="rect">
            <a:avLst/>
          </a:prstGeom>
          <a:noFill/>
          <a:ln>
            <a:noFill/>
          </a:ln>
        </p:spPr>
        <p:txBody>
          <a:bodyPr spcFirstLastPara="1" wrap="square" lIns="91425" tIns="45700" rIns="91425" bIns="45700" anchor="t" anchorCtr="0">
            <a:normAutofit/>
          </a:bodyPr>
          <a:lstStyle/>
          <a:p>
            <a:pPr marL="0" marR="0" lvl="0" indent="0" algn="l" rtl="0">
              <a:lnSpc>
                <a:spcPct val="90000"/>
              </a:lnSpc>
              <a:spcBef>
                <a:spcPts val="0"/>
              </a:spcBef>
              <a:spcAft>
                <a:spcPts val="0"/>
              </a:spcAft>
              <a:buClr>
                <a:srgbClr val="000000"/>
              </a:buClr>
              <a:buSzPts val="2400"/>
              <a:buNone/>
            </a:pPr>
            <a:r>
              <a:rPr lang="en-US" sz="2400">
                <a:solidFill>
                  <a:srgbClr val="000000"/>
                </a:solidFill>
              </a:rPr>
              <a:t>20 Minute Exercise:</a:t>
            </a:r>
            <a:endParaRPr/>
          </a:p>
          <a:p>
            <a:pPr marL="0" marR="0" lvl="0" indent="0" algn="l" rtl="0">
              <a:lnSpc>
                <a:spcPct val="90000"/>
              </a:lnSpc>
              <a:spcBef>
                <a:spcPts val="0"/>
              </a:spcBef>
              <a:spcAft>
                <a:spcPts val="0"/>
              </a:spcAft>
              <a:buClr>
                <a:schemeClr val="dk1"/>
              </a:buClr>
              <a:buSzPts val="2400"/>
              <a:buNone/>
            </a:pPr>
            <a:endParaRPr sz="2400">
              <a:solidFill>
                <a:srgbClr val="000000"/>
              </a:solidFill>
            </a:endParaRPr>
          </a:p>
          <a:p>
            <a:pPr marL="0" marR="0" lvl="0" indent="0" algn="l" rtl="0">
              <a:lnSpc>
                <a:spcPct val="90000"/>
              </a:lnSpc>
              <a:spcBef>
                <a:spcPts val="0"/>
              </a:spcBef>
              <a:spcAft>
                <a:spcPts val="0"/>
              </a:spcAft>
              <a:buClr>
                <a:srgbClr val="000000"/>
              </a:buClr>
              <a:buSzPts val="2400"/>
              <a:buNone/>
            </a:pPr>
            <a:r>
              <a:rPr lang="en-US" sz="2400">
                <a:solidFill>
                  <a:srgbClr val="000000"/>
                </a:solidFill>
              </a:rPr>
              <a:t>Description: Invite a guest speaker to address an aspect of Spiritual Readiness. The speaker could be an expert on Spiritual Readiness (chaplain), or it could be someone with a personal story that relates to some aspect of Spiritual Readiness (cancer survivor – </a:t>
            </a:r>
            <a:r>
              <a:rPr lang="en-US" sz="2400" i="1">
                <a:solidFill>
                  <a:srgbClr val="000000"/>
                </a:solidFill>
              </a:rPr>
              <a:t>coping strategies</a:t>
            </a:r>
            <a:r>
              <a:rPr lang="en-US" sz="2400">
                <a:solidFill>
                  <a:srgbClr val="000000"/>
                </a:solidFill>
              </a:rPr>
              <a:t>).</a:t>
            </a:r>
            <a:endParaRPr sz="2400">
              <a:solidFill>
                <a:srgbClr val="000000"/>
              </a:solidFill>
            </a:endParaRPr>
          </a:p>
          <a:p>
            <a:pPr marL="0" marR="0" lvl="0" indent="0" algn="l" rtl="0">
              <a:lnSpc>
                <a:spcPct val="90000"/>
              </a:lnSpc>
              <a:spcBef>
                <a:spcPts val="0"/>
              </a:spcBef>
              <a:spcAft>
                <a:spcPts val="0"/>
              </a:spcAft>
              <a:buClr>
                <a:schemeClr val="dk1"/>
              </a:buClr>
              <a:buSzPts val="2400"/>
              <a:buNone/>
            </a:pPr>
            <a:endParaRPr sz="2400"/>
          </a:p>
          <a:p>
            <a:pPr marL="0" marR="0" lvl="0" indent="0" algn="l" rtl="0">
              <a:lnSpc>
                <a:spcPct val="90000"/>
              </a:lnSpc>
              <a:spcBef>
                <a:spcPts val="0"/>
              </a:spcBef>
              <a:spcAft>
                <a:spcPts val="0"/>
              </a:spcAft>
              <a:buClr>
                <a:srgbClr val="000000"/>
              </a:buClr>
              <a:buSzPts val="2400"/>
              <a:buNone/>
            </a:pPr>
            <a:r>
              <a:rPr lang="en-US" sz="2400">
                <a:solidFill>
                  <a:srgbClr val="000000"/>
                </a:solidFill>
              </a:rPr>
              <a:t>Purpose: Bringing in an expert provides new thoughts and experiences to the organization (</a:t>
            </a:r>
            <a:r>
              <a:rPr lang="en-US" sz="2400" i="1">
                <a:solidFill>
                  <a:srgbClr val="000000"/>
                </a:solidFill>
              </a:rPr>
              <a:t>growth orientation</a:t>
            </a:r>
            <a:r>
              <a:rPr lang="en-US" sz="2400">
                <a:solidFill>
                  <a:srgbClr val="000000"/>
                </a:solidFill>
              </a:rPr>
              <a:t>). Depending on the topic, this activity can affect any of the other Spiritual Readiness assessment categories as well. All this requires is coordinating a speaker, blocking off the time, and resourcing an appropriate location.  </a:t>
            </a:r>
            <a:endParaRPr sz="2400"/>
          </a:p>
          <a:p>
            <a:pPr marL="0" marR="0" lvl="0" indent="0" algn="l" rtl="0">
              <a:lnSpc>
                <a:spcPct val="90000"/>
              </a:lnSpc>
              <a:spcBef>
                <a:spcPts val="0"/>
              </a:spcBef>
              <a:spcAft>
                <a:spcPts val="0"/>
              </a:spcAft>
              <a:buClr>
                <a:schemeClr val="dk1"/>
              </a:buClr>
              <a:buSzPts val="2400"/>
              <a:buNone/>
            </a:pPr>
            <a:endParaRPr sz="2400"/>
          </a:p>
          <a:p>
            <a:pPr marL="0" marR="0" lvl="0" indent="0" algn="l" rtl="0">
              <a:lnSpc>
                <a:spcPct val="90000"/>
              </a:lnSpc>
              <a:spcBef>
                <a:spcPts val="0"/>
              </a:spcBef>
              <a:spcAft>
                <a:spcPts val="0"/>
              </a:spcAft>
              <a:buClr>
                <a:srgbClr val="000000"/>
              </a:buClr>
              <a:buSzPts val="2400"/>
              <a:buNone/>
            </a:pPr>
            <a:r>
              <a:rPr lang="en-US" sz="2400">
                <a:solidFill>
                  <a:srgbClr val="000000"/>
                </a:solidFill>
              </a:rPr>
              <a:t>Example: Ask the BN chaplain to come speak to the platoon on an issue the unit is struggling with. </a:t>
            </a:r>
            <a:endParaRPr sz="24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US" b="1"/>
              <a:t>Warrior Covenant </a:t>
            </a:r>
            <a:r>
              <a:rPr lang="en-US"/>
              <a:t>(Hospitality);</a:t>
            </a:r>
            <a:br>
              <a:rPr lang="en-US"/>
            </a:br>
            <a:r>
              <a:rPr lang="en-US" i="1"/>
              <a:t>personal agency, </a:t>
            </a:r>
            <a:r>
              <a:rPr lang="en-US" i="1">
                <a:solidFill>
                  <a:srgbClr val="000000"/>
                </a:solidFill>
              </a:rPr>
              <a:t>identity and connection</a:t>
            </a:r>
            <a:br>
              <a:rPr lang="en-US" sz="4400">
                <a:latin typeface="Times New Roman"/>
                <a:ea typeface="Times New Roman"/>
                <a:cs typeface="Times New Roman"/>
                <a:sym typeface="Times New Roman"/>
              </a:rPr>
            </a:br>
            <a:endParaRPr/>
          </a:p>
        </p:txBody>
      </p:sp>
      <p:sp>
        <p:nvSpPr>
          <p:cNvPr id="233" name="Google Shape;233;p17"/>
          <p:cNvSpPr txBox="1">
            <a:spLocks noGrp="1"/>
          </p:cNvSpPr>
          <p:nvPr>
            <p:ph type="body" idx="1"/>
          </p:nvPr>
        </p:nvSpPr>
        <p:spPr>
          <a:xfrm>
            <a:off x="838200" y="1825624"/>
            <a:ext cx="10515600" cy="5032375"/>
          </a:xfrm>
          <a:prstGeom prst="rect">
            <a:avLst/>
          </a:prstGeom>
          <a:noFill/>
          <a:ln>
            <a:noFill/>
          </a:ln>
        </p:spPr>
        <p:txBody>
          <a:bodyPr spcFirstLastPara="1" wrap="square" lIns="91425" tIns="45700" rIns="91425" bIns="45700" anchor="t" anchorCtr="0">
            <a:normAutofit/>
          </a:bodyPr>
          <a:lstStyle/>
          <a:p>
            <a:pPr marL="0" marR="0" lvl="0" indent="0" algn="l" rtl="0">
              <a:lnSpc>
                <a:spcPct val="90000"/>
              </a:lnSpc>
              <a:spcBef>
                <a:spcPts val="0"/>
              </a:spcBef>
              <a:spcAft>
                <a:spcPts val="0"/>
              </a:spcAft>
              <a:buClr>
                <a:srgbClr val="000000"/>
              </a:buClr>
              <a:buSzPts val="2400"/>
              <a:buNone/>
            </a:pPr>
            <a:r>
              <a:rPr lang="en-US" sz="2400">
                <a:solidFill>
                  <a:srgbClr val="000000"/>
                </a:solidFill>
              </a:rPr>
              <a:t>20 Minute Exercise:</a:t>
            </a:r>
            <a:endParaRPr/>
          </a:p>
          <a:p>
            <a:pPr marL="0" marR="0" lvl="0" indent="0" algn="l" rtl="0">
              <a:lnSpc>
                <a:spcPct val="90000"/>
              </a:lnSpc>
              <a:spcBef>
                <a:spcPts val="0"/>
              </a:spcBef>
              <a:spcAft>
                <a:spcPts val="0"/>
              </a:spcAft>
              <a:buClr>
                <a:schemeClr val="dk1"/>
              </a:buClr>
              <a:buSzPts val="2400"/>
              <a:buNone/>
            </a:pPr>
            <a:endParaRPr sz="2400">
              <a:solidFill>
                <a:srgbClr val="000000"/>
              </a:solidFill>
            </a:endParaRPr>
          </a:p>
          <a:p>
            <a:pPr marL="0" marR="0" lvl="0" indent="0" algn="l" rtl="0">
              <a:lnSpc>
                <a:spcPct val="90000"/>
              </a:lnSpc>
              <a:spcBef>
                <a:spcPts val="0"/>
              </a:spcBef>
              <a:spcAft>
                <a:spcPts val="0"/>
              </a:spcAft>
              <a:buClr>
                <a:srgbClr val="000000"/>
              </a:buClr>
              <a:buSzPts val="2400"/>
              <a:buNone/>
            </a:pPr>
            <a:r>
              <a:rPr lang="en-US" sz="2400">
                <a:solidFill>
                  <a:srgbClr val="000000"/>
                </a:solidFill>
              </a:rPr>
              <a:t>Description: The warrior covenant is an opportunity for Soldiers to make a promise to one another. The squad can either agree on one statement or each member can create his or her own. Everyone takes turns publicly reading the covenant statement and promising to uphold it. </a:t>
            </a:r>
            <a:endParaRPr sz="2400">
              <a:solidFill>
                <a:srgbClr val="000000"/>
              </a:solidFill>
            </a:endParaRPr>
          </a:p>
          <a:p>
            <a:pPr marL="0" marR="0" lvl="0" indent="0" algn="l" rtl="0">
              <a:lnSpc>
                <a:spcPct val="90000"/>
              </a:lnSpc>
              <a:spcBef>
                <a:spcPts val="0"/>
              </a:spcBef>
              <a:spcAft>
                <a:spcPts val="0"/>
              </a:spcAft>
              <a:buClr>
                <a:schemeClr val="dk1"/>
              </a:buClr>
              <a:buSzPts val="2400"/>
              <a:buNone/>
            </a:pPr>
            <a:endParaRPr sz="2400"/>
          </a:p>
          <a:p>
            <a:pPr marL="0" marR="0" lvl="0" indent="0" algn="l" rtl="0">
              <a:lnSpc>
                <a:spcPct val="90000"/>
              </a:lnSpc>
              <a:spcBef>
                <a:spcPts val="0"/>
              </a:spcBef>
              <a:spcAft>
                <a:spcPts val="0"/>
              </a:spcAft>
              <a:buClr>
                <a:srgbClr val="000000"/>
              </a:buClr>
              <a:buSzPts val="2400"/>
              <a:buNone/>
            </a:pPr>
            <a:r>
              <a:rPr lang="en-US" sz="2400">
                <a:solidFill>
                  <a:srgbClr val="000000"/>
                </a:solidFill>
              </a:rPr>
              <a:t>Purpose: This exercise requires Soldiers to think about how their actions impact the unit (</a:t>
            </a:r>
            <a:r>
              <a:rPr lang="en-US" sz="2400" i="1">
                <a:solidFill>
                  <a:srgbClr val="000000"/>
                </a:solidFill>
              </a:rPr>
              <a:t>personal agency</a:t>
            </a:r>
            <a:r>
              <a:rPr lang="en-US" sz="2400">
                <a:solidFill>
                  <a:srgbClr val="000000"/>
                </a:solidFill>
              </a:rPr>
              <a:t>). It also reinforces the Soldiers understanding of themselves as part of a military organization (</a:t>
            </a:r>
            <a:r>
              <a:rPr lang="en-US" sz="2400" i="1">
                <a:solidFill>
                  <a:srgbClr val="000000"/>
                </a:solidFill>
              </a:rPr>
              <a:t>identity</a:t>
            </a:r>
            <a:r>
              <a:rPr lang="en-US" sz="2400">
                <a:solidFill>
                  <a:srgbClr val="000000"/>
                </a:solidFill>
              </a:rPr>
              <a:t>). The warrior covenant is a collective effort and if done properly will help bind the participants together (</a:t>
            </a:r>
            <a:r>
              <a:rPr lang="en-US" sz="2400" i="1">
                <a:solidFill>
                  <a:srgbClr val="000000"/>
                </a:solidFill>
              </a:rPr>
              <a:t>connection</a:t>
            </a:r>
            <a:r>
              <a:rPr lang="en-US" sz="2400">
                <a:solidFill>
                  <a:srgbClr val="000000"/>
                </a:solidFill>
              </a:rPr>
              <a:t>). </a:t>
            </a:r>
            <a:endParaRPr sz="2400"/>
          </a:p>
          <a:p>
            <a:pPr marL="0" marR="0" lvl="0" indent="0" algn="l" rtl="0">
              <a:lnSpc>
                <a:spcPct val="90000"/>
              </a:lnSpc>
              <a:spcBef>
                <a:spcPts val="0"/>
              </a:spcBef>
              <a:spcAft>
                <a:spcPts val="0"/>
              </a:spcAft>
              <a:buClr>
                <a:schemeClr val="dk1"/>
              </a:buClr>
              <a:buSzPts val="2400"/>
              <a:buNone/>
            </a:pPr>
            <a:endParaRPr sz="2400"/>
          </a:p>
          <a:p>
            <a:pPr marL="0" marR="0" lvl="0" indent="0" algn="l" rtl="0">
              <a:lnSpc>
                <a:spcPct val="90000"/>
              </a:lnSpc>
              <a:spcBef>
                <a:spcPts val="0"/>
              </a:spcBef>
              <a:spcAft>
                <a:spcPts val="0"/>
              </a:spcAft>
              <a:buClr>
                <a:srgbClr val="000000"/>
              </a:buClr>
              <a:buSzPts val="2400"/>
              <a:buNone/>
            </a:pPr>
            <a:r>
              <a:rPr lang="en-US" sz="2400">
                <a:solidFill>
                  <a:srgbClr val="000000"/>
                </a:solidFill>
              </a:rPr>
              <a:t>Example: Ask the squad to develop a simple promise that all can agree to (“I will put the needs of my team above my own”). Starting with the squad leader, have every Soldier publicly state the promise to the squad.   </a:t>
            </a:r>
            <a:endParaRPr sz="24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US" b="1"/>
              <a:t>Conscience Clearing </a:t>
            </a:r>
            <a:r>
              <a:rPr lang="en-US"/>
              <a:t>(Meditation);</a:t>
            </a:r>
            <a:br>
              <a:rPr lang="en-US"/>
            </a:br>
            <a:r>
              <a:rPr lang="en-US" i="1">
                <a:solidFill>
                  <a:srgbClr val="000000"/>
                </a:solidFill>
              </a:rPr>
              <a:t>personal agency and coping strategies</a:t>
            </a:r>
            <a:br>
              <a:rPr lang="en-US" sz="4400">
                <a:latin typeface="Times New Roman"/>
                <a:ea typeface="Times New Roman"/>
                <a:cs typeface="Times New Roman"/>
                <a:sym typeface="Times New Roman"/>
              </a:rPr>
            </a:br>
            <a:endParaRPr/>
          </a:p>
        </p:txBody>
      </p:sp>
      <p:sp>
        <p:nvSpPr>
          <p:cNvPr id="227" name="Google Shape;227;p16"/>
          <p:cNvSpPr txBox="1">
            <a:spLocks noGrp="1"/>
          </p:cNvSpPr>
          <p:nvPr>
            <p:ph type="body" idx="1"/>
          </p:nvPr>
        </p:nvSpPr>
        <p:spPr>
          <a:xfrm>
            <a:off x="838200" y="1825624"/>
            <a:ext cx="10515600" cy="5194608"/>
          </a:xfrm>
          <a:prstGeom prst="rect">
            <a:avLst/>
          </a:prstGeom>
          <a:noFill/>
          <a:ln>
            <a:noFill/>
          </a:ln>
        </p:spPr>
        <p:txBody>
          <a:bodyPr spcFirstLastPara="1" wrap="square" lIns="91425" tIns="45700" rIns="91425" bIns="45700" anchor="t" anchorCtr="0">
            <a:normAutofit lnSpcReduction="10000"/>
          </a:bodyPr>
          <a:lstStyle/>
          <a:p>
            <a:pPr marL="0" marR="0" lvl="0" indent="0" algn="l" rtl="0">
              <a:lnSpc>
                <a:spcPct val="90000"/>
              </a:lnSpc>
              <a:spcBef>
                <a:spcPts val="0"/>
              </a:spcBef>
              <a:spcAft>
                <a:spcPts val="0"/>
              </a:spcAft>
              <a:buClr>
                <a:srgbClr val="000000"/>
              </a:buClr>
              <a:buSzPts val="2400"/>
              <a:buNone/>
            </a:pPr>
            <a:r>
              <a:rPr lang="en-US" sz="2400">
                <a:solidFill>
                  <a:srgbClr val="000000"/>
                </a:solidFill>
              </a:rPr>
              <a:t>20 Minute Exercise:</a:t>
            </a:r>
            <a:endParaRPr/>
          </a:p>
          <a:p>
            <a:pPr marL="0" marR="0" lvl="0" indent="0" algn="l" rtl="0">
              <a:lnSpc>
                <a:spcPct val="90000"/>
              </a:lnSpc>
              <a:spcBef>
                <a:spcPts val="0"/>
              </a:spcBef>
              <a:spcAft>
                <a:spcPts val="0"/>
              </a:spcAft>
              <a:buClr>
                <a:schemeClr val="dk1"/>
              </a:buClr>
              <a:buSzPts val="2400"/>
              <a:buNone/>
            </a:pPr>
            <a:endParaRPr sz="2400">
              <a:solidFill>
                <a:srgbClr val="000000"/>
              </a:solidFill>
            </a:endParaRPr>
          </a:p>
          <a:p>
            <a:pPr marL="0" marR="0" lvl="0" indent="0" algn="l" rtl="0">
              <a:lnSpc>
                <a:spcPct val="90000"/>
              </a:lnSpc>
              <a:spcBef>
                <a:spcPts val="0"/>
              </a:spcBef>
              <a:spcAft>
                <a:spcPts val="0"/>
              </a:spcAft>
              <a:buClr>
                <a:srgbClr val="000000"/>
              </a:buClr>
              <a:buSzPts val="2400"/>
              <a:buNone/>
            </a:pPr>
            <a:r>
              <a:rPr lang="en-US" sz="2400">
                <a:solidFill>
                  <a:srgbClr val="000000"/>
                </a:solidFill>
              </a:rPr>
              <a:t>Description: Conscience clearing is an opportunity for Soldiers to let go of emotional burdens they are holding on to. For this exercise, have Soldiers write down a burden privately and then give them an opportunity to dispose of it (shredded, burned, etc.). </a:t>
            </a:r>
            <a:endParaRPr sz="2400">
              <a:solidFill>
                <a:srgbClr val="000000"/>
              </a:solidFill>
            </a:endParaRPr>
          </a:p>
          <a:p>
            <a:pPr marL="0" marR="0" lvl="0" indent="0" algn="l" rtl="0">
              <a:lnSpc>
                <a:spcPct val="90000"/>
              </a:lnSpc>
              <a:spcBef>
                <a:spcPts val="0"/>
              </a:spcBef>
              <a:spcAft>
                <a:spcPts val="0"/>
              </a:spcAft>
              <a:buClr>
                <a:schemeClr val="dk1"/>
              </a:buClr>
              <a:buSzPts val="2400"/>
              <a:buNone/>
            </a:pPr>
            <a:endParaRPr sz="2400"/>
          </a:p>
          <a:p>
            <a:pPr marL="0" marR="0" lvl="0" indent="0" algn="l" rtl="0">
              <a:lnSpc>
                <a:spcPct val="90000"/>
              </a:lnSpc>
              <a:spcBef>
                <a:spcPts val="0"/>
              </a:spcBef>
              <a:spcAft>
                <a:spcPts val="0"/>
              </a:spcAft>
              <a:buClr>
                <a:srgbClr val="000000"/>
              </a:buClr>
              <a:buSzPts val="2400"/>
              <a:buNone/>
            </a:pPr>
            <a:r>
              <a:rPr lang="en-US" sz="2400">
                <a:solidFill>
                  <a:srgbClr val="000000"/>
                </a:solidFill>
              </a:rPr>
              <a:t>Purpose: This exercise is particularly helpful for Soldiers who have experienced trauma during a deployment but can be equally useful for anyone who is holding on to past hurts. Conscience clearing gives the Soldier the opportunity to take ownership of their past by writing it down (</a:t>
            </a:r>
            <a:r>
              <a:rPr lang="en-US" sz="2400" i="1">
                <a:solidFill>
                  <a:srgbClr val="000000"/>
                </a:solidFill>
              </a:rPr>
              <a:t>personal agency</a:t>
            </a:r>
            <a:r>
              <a:rPr lang="en-US" sz="2400">
                <a:solidFill>
                  <a:srgbClr val="000000"/>
                </a:solidFill>
              </a:rPr>
              <a:t>). It is also grants them the freedom to let go of this burden by destroying it (</a:t>
            </a:r>
            <a:r>
              <a:rPr lang="en-US" sz="2400" i="1">
                <a:solidFill>
                  <a:srgbClr val="000000"/>
                </a:solidFill>
              </a:rPr>
              <a:t>coping strategies</a:t>
            </a:r>
            <a:r>
              <a:rPr lang="en-US" sz="2400">
                <a:solidFill>
                  <a:srgbClr val="000000"/>
                </a:solidFill>
              </a:rPr>
              <a:t>). </a:t>
            </a:r>
            <a:r>
              <a:rPr lang="en-US" sz="2400" b="1">
                <a:solidFill>
                  <a:srgbClr val="000000"/>
                </a:solidFill>
              </a:rPr>
              <a:t>Do not </a:t>
            </a:r>
            <a:r>
              <a:rPr lang="en-US" sz="2400">
                <a:solidFill>
                  <a:srgbClr val="000000"/>
                </a:solidFill>
              </a:rPr>
              <a:t>ask the Soldiers to share their burdens before destroying them. </a:t>
            </a:r>
            <a:endParaRPr sz="2400"/>
          </a:p>
          <a:p>
            <a:pPr marL="0" marR="0" lvl="0" indent="0" algn="l" rtl="0">
              <a:lnSpc>
                <a:spcPct val="90000"/>
              </a:lnSpc>
              <a:spcBef>
                <a:spcPts val="0"/>
              </a:spcBef>
              <a:spcAft>
                <a:spcPts val="0"/>
              </a:spcAft>
              <a:buClr>
                <a:schemeClr val="dk1"/>
              </a:buClr>
              <a:buSzPts val="2400"/>
              <a:buNone/>
            </a:pPr>
            <a:endParaRPr sz="2400"/>
          </a:p>
          <a:p>
            <a:pPr marL="0" marR="0" lvl="0" indent="0" algn="l" rtl="0">
              <a:lnSpc>
                <a:spcPct val="90000"/>
              </a:lnSpc>
              <a:spcBef>
                <a:spcPts val="0"/>
              </a:spcBef>
              <a:spcAft>
                <a:spcPts val="0"/>
              </a:spcAft>
              <a:buClr>
                <a:srgbClr val="000000"/>
              </a:buClr>
              <a:buSzPts val="2400"/>
              <a:buNone/>
            </a:pPr>
            <a:r>
              <a:rPr lang="en-US" sz="2400">
                <a:solidFill>
                  <a:srgbClr val="000000"/>
                </a:solidFill>
              </a:rPr>
              <a:t>Example: Gather around a grill on post, have Soldiers write down their burden on a note card, after a moment of silent reflection, light the grill and let the Soldiers toss their cards on the fire. </a:t>
            </a:r>
            <a:endParaRPr sz="24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p1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US" b="1"/>
              <a:t>Autobiography </a:t>
            </a:r>
            <a:r>
              <a:rPr lang="en-US"/>
              <a:t>(Journaling);</a:t>
            </a:r>
            <a:br>
              <a:rPr lang="en-US"/>
            </a:br>
            <a:r>
              <a:rPr lang="en-US" i="1"/>
              <a:t>personhood and personal agency</a:t>
            </a:r>
            <a:br>
              <a:rPr lang="en-US" sz="4400">
                <a:latin typeface="Times New Roman"/>
                <a:ea typeface="Times New Roman"/>
                <a:cs typeface="Times New Roman"/>
                <a:sym typeface="Times New Roman"/>
              </a:rPr>
            </a:br>
            <a:endParaRPr/>
          </a:p>
        </p:txBody>
      </p:sp>
      <p:sp>
        <p:nvSpPr>
          <p:cNvPr id="239" name="Google Shape;239;p18"/>
          <p:cNvSpPr txBox="1">
            <a:spLocks noGrp="1"/>
          </p:cNvSpPr>
          <p:nvPr>
            <p:ph type="body" idx="1"/>
          </p:nvPr>
        </p:nvSpPr>
        <p:spPr>
          <a:xfrm>
            <a:off x="838200" y="1825624"/>
            <a:ext cx="10515600" cy="5032375"/>
          </a:xfrm>
          <a:prstGeom prst="rect">
            <a:avLst/>
          </a:prstGeom>
          <a:noFill/>
          <a:ln>
            <a:noFill/>
          </a:ln>
        </p:spPr>
        <p:txBody>
          <a:bodyPr spcFirstLastPara="1" wrap="square" lIns="91425" tIns="45700" rIns="91425" bIns="45700" anchor="t" anchorCtr="0">
            <a:normAutofit/>
          </a:bodyPr>
          <a:lstStyle/>
          <a:p>
            <a:pPr marL="0" marR="0" lvl="0" indent="0" algn="l" rtl="0">
              <a:lnSpc>
                <a:spcPct val="90000"/>
              </a:lnSpc>
              <a:spcBef>
                <a:spcPts val="0"/>
              </a:spcBef>
              <a:spcAft>
                <a:spcPts val="0"/>
              </a:spcAft>
              <a:buClr>
                <a:srgbClr val="000000"/>
              </a:buClr>
              <a:buSzPts val="2400"/>
              <a:buNone/>
            </a:pPr>
            <a:r>
              <a:rPr lang="en-US" sz="2400">
                <a:solidFill>
                  <a:srgbClr val="000000"/>
                </a:solidFill>
              </a:rPr>
              <a:t>20 Minute Exercise:</a:t>
            </a:r>
            <a:endParaRPr/>
          </a:p>
          <a:p>
            <a:pPr marL="0" marR="0" lvl="0" indent="0" algn="l" rtl="0">
              <a:lnSpc>
                <a:spcPct val="90000"/>
              </a:lnSpc>
              <a:spcBef>
                <a:spcPts val="0"/>
              </a:spcBef>
              <a:spcAft>
                <a:spcPts val="0"/>
              </a:spcAft>
              <a:buClr>
                <a:schemeClr val="dk1"/>
              </a:buClr>
              <a:buSzPts val="2400"/>
              <a:buNone/>
            </a:pPr>
            <a:endParaRPr sz="2400">
              <a:solidFill>
                <a:srgbClr val="000000"/>
              </a:solidFill>
            </a:endParaRPr>
          </a:p>
          <a:p>
            <a:pPr marL="0" marR="0" lvl="0" indent="0" algn="l" rtl="0">
              <a:lnSpc>
                <a:spcPct val="90000"/>
              </a:lnSpc>
              <a:spcBef>
                <a:spcPts val="0"/>
              </a:spcBef>
              <a:spcAft>
                <a:spcPts val="0"/>
              </a:spcAft>
              <a:buClr>
                <a:srgbClr val="000000"/>
              </a:buClr>
              <a:buSzPts val="2400"/>
              <a:buNone/>
            </a:pPr>
            <a:r>
              <a:rPr lang="en-US" sz="2400">
                <a:solidFill>
                  <a:srgbClr val="000000"/>
                </a:solidFill>
              </a:rPr>
              <a:t>Description: Have Soldiers write a short autobiography. They should include important details that led them to becoming Soldiers. This is a reflective exercise, and the autobiographies should be kept private. All this exercise requires is providing guidance on what to write about and giving the Soldiers time to do it. </a:t>
            </a:r>
            <a:endParaRPr sz="2400"/>
          </a:p>
          <a:p>
            <a:pPr marL="0" lvl="0" indent="0" algn="l" rtl="0">
              <a:lnSpc>
                <a:spcPct val="90000"/>
              </a:lnSpc>
              <a:spcBef>
                <a:spcPts val="0"/>
              </a:spcBef>
              <a:spcAft>
                <a:spcPts val="0"/>
              </a:spcAft>
              <a:buClr>
                <a:schemeClr val="dk1"/>
              </a:buClr>
              <a:buSzPts val="2400"/>
              <a:buNone/>
            </a:pPr>
            <a:endParaRPr sz="2400">
              <a:solidFill>
                <a:srgbClr val="000000"/>
              </a:solidFill>
            </a:endParaRPr>
          </a:p>
          <a:p>
            <a:pPr marL="0" lvl="0" indent="0" algn="l" rtl="0">
              <a:lnSpc>
                <a:spcPct val="90000"/>
              </a:lnSpc>
              <a:spcBef>
                <a:spcPts val="0"/>
              </a:spcBef>
              <a:spcAft>
                <a:spcPts val="0"/>
              </a:spcAft>
              <a:buClr>
                <a:srgbClr val="000000"/>
              </a:buClr>
              <a:buSzPts val="2400"/>
              <a:buNone/>
            </a:pPr>
            <a:r>
              <a:rPr lang="en-US" sz="2400">
                <a:solidFill>
                  <a:srgbClr val="000000"/>
                </a:solidFill>
              </a:rPr>
              <a:t>Purpose: A short autobiography gives Soldiers an opportunity to look more closely at their own histories. It will help them understand factors outside of their control that led to becoming the People that they are today (</a:t>
            </a:r>
            <a:r>
              <a:rPr lang="en-US" sz="2400" i="1">
                <a:solidFill>
                  <a:srgbClr val="000000"/>
                </a:solidFill>
              </a:rPr>
              <a:t>personhood</a:t>
            </a:r>
            <a:r>
              <a:rPr lang="en-US" sz="2400">
                <a:solidFill>
                  <a:srgbClr val="000000"/>
                </a:solidFill>
              </a:rPr>
              <a:t>). It will also show them the decisions that they made which also shaped their lives (</a:t>
            </a:r>
            <a:r>
              <a:rPr lang="en-US" sz="2400" i="1">
                <a:solidFill>
                  <a:srgbClr val="000000"/>
                </a:solidFill>
              </a:rPr>
              <a:t>personal agency</a:t>
            </a:r>
            <a:r>
              <a:rPr lang="en-US" sz="2400">
                <a:solidFill>
                  <a:srgbClr val="000000"/>
                </a:solidFill>
              </a:rPr>
              <a:t>). </a:t>
            </a:r>
            <a:endParaRPr/>
          </a:p>
          <a:p>
            <a:pPr marL="0" marR="0" lvl="0" indent="0" algn="l" rtl="0">
              <a:lnSpc>
                <a:spcPct val="90000"/>
              </a:lnSpc>
              <a:spcBef>
                <a:spcPts val="0"/>
              </a:spcBef>
              <a:spcAft>
                <a:spcPts val="0"/>
              </a:spcAft>
              <a:buClr>
                <a:schemeClr val="dk1"/>
              </a:buClr>
              <a:buSzPts val="2400"/>
              <a:buNone/>
            </a:pPr>
            <a:endParaRPr sz="2400"/>
          </a:p>
          <a:p>
            <a:pPr marL="0" marR="0" lvl="0" indent="0" algn="l" rtl="0">
              <a:lnSpc>
                <a:spcPct val="90000"/>
              </a:lnSpc>
              <a:spcBef>
                <a:spcPts val="0"/>
              </a:spcBef>
              <a:spcAft>
                <a:spcPts val="0"/>
              </a:spcAft>
              <a:buClr>
                <a:srgbClr val="000000"/>
              </a:buClr>
              <a:buSzPts val="2400"/>
              <a:buNone/>
            </a:pPr>
            <a:r>
              <a:rPr lang="en-US" sz="2400">
                <a:solidFill>
                  <a:srgbClr val="000000"/>
                </a:solidFill>
              </a:rPr>
              <a:t>Example: Allow Soldiers 20 minutes to write an answer to this question: “what people/events in your life led you to become a Soldier?” </a:t>
            </a:r>
            <a:endParaRPr sz="24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US" b="1"/>
              <a:t>Tech Detox </a:t>
            </a:r>
            <a:r>
              <a:rPr lang="en-US"/>
              <a:t>(Meditation);</a:t>
            </a:r>
            <a:br>
              <a:rPr lang="en-US"/>
            </a:br>
            <a:r>
              <a:rPr lang="en-US" i="1"/>
              <a:t>personhood and coping strategies</a:t>
            </a:r>
            <a:br>
              <a:rPr lang="en-US" sz="4400">
                <a:latin typeface="Times New Roman"/>
                <a:ea typeface="Times New Roman"/>
                <a:cs typeface="Times New Roman"/>
                <a:sym typeface="Times New Roman"/>
              </a:rPr>
            </a:br>
            <a:endParaRPr/>
          </a:p>
        </p:txBody>
      </p:sp>
      <p:sp>
        <p:nvSpPr>
          <p:cNvPr id="245" name="Google Shape;245;p19"/>
          <p:cNvSpPr txBox="1">
            <a:spLocks noGrp="1"/>
          </p:cNvSpPr>
          <p:nvPr>
            <p:ph type="body" idx="1"/>
          </p:nvPr>
        </p:nvSpPr>
        <p:spPr>
          <a:xfrm>
            <a:off x="838200" y="1825624"/>
            <a:ext cx="10515600" cy="5032375"/>
          </a:xfrm>
          <a:prstGeom prst="rect">
            <a:avLst/>
          </a:prstGeom>
          <a:noFill/>
          <a:ln>
            <a:noFill/>
          </a:ln>
        </p:spPr>
        <p:txBody>
          <a:bodyPr spcFirstLastPara="1" wrap="square" lIns="91425" tIns="45700" rIns="91425" bIns="45700" anchor="t" anchorCtr="0">
            <a:normAutofit/>
          </a:bodyPr>
          <a:lstStyle/>
          <a:p>
            <a:pPr marL="0" marR="0" lvl="0" indent="0" algn="l" rtl="0">
              <a:lnSpc>
                <a:spcPct val="90000"/>
              </a:lnSpc>
              <a:spcBef>
                <a:spcPts val="0"/>
              </a:spcBef>
              <a:spcAft>
                <a:spcPts val="0"/>
              </a:spcAft>
              <a:buClr>
                <a:srgbClr val="000000"/>
              </a:buClr>
              <a:buSzPts val="2400"/>
              <a:buNone/>
            </a:pPr>
            <a:r>
              <a:rPr lang="en-US" sz="2400">
                <a:solidFill>
                  <a:srgbClr val="000000"/>
                </a:solidFill>
              </a:rPr>
              <a:t>20 Minute Exercise:</a:t>
            </a:r>
            <a:endParaRPr/>
          </a:p>
          <a:p>
            <a:pPr marL="0" marR="0" lvl="0" indent="0" algn="l" rtl="0">
              <a:lnSpc>
                <a:spcPct val="90000"/>
              </a:lnSpc>
              <a:spcBef>
                <a:spcPts val="0"/>
              </a:spcBef>
              <a:spcAft>
                <a:spcPts val="0"/>
              </a:spcAft>
              <a:buClr>
                <a:schemeClr val="dk1"/>
              </a:buClr>
              <a:buSzPts val="2400"/>
              <a:buNone/>
            </a:pPr>
            <a:endParaRPr sz="2400">
              <a:solidFill>
                <a:srgbClr val="000000"/>
              </a:solidFill>
            </a:endParaRPr>
          </a:p>
          <a:p>
            <a:pPr marL="0" lvl="0" indent="0" algn="l" rtl="0">
              <a:lnSpc>
                <a:spcPct val="90000"/>
              </a:lnSpc>
              <a:spcBef>
                <a:spcPts val="0"/>
              </a:spcBef>
              <a:spcAft>
                <a:spcPts val="0"/>
              </a:spcAft>
              <a:buClr>
                <a:srgbClr val="000000"/>
              </a:buClr>
              <a:buSzPts val="2400"/>
              <a:buNone/>
            </a:pPr>
            <a:r>
              <a:rPr lang="en-US" sz="2400">
                <a:solidFill>
                  <a:srgbClr val="000000"/>
                </a:solidFill>
              </a:rPr>
              <a:t>Description: Take some time away from technology. This can be a short hike, or some time spent in a silent room with no screens. Leave phones and computers out and give your Soldier’s some space to think. </a:t>
            </a:r>
            <a:endParaRPr/>
          </a:p>
          <a:p>
            <a:pPr marL="0" lvl="0" indent="0" algn="l" rtl="0">
              <a:lnSpc>
                <a:spcPct val="90000"/>
              </a:lnSpc>
              <a:spcBef>
                <a:spcPts val="0"/>
              </a:spcBef>
              <a:spcAft>
                <a:spcPts val="0"/>
              </a:spcAft>
              <a:buClr>
                <a:schemeClr val="dk1"/>
              </a:buClr>
              <a:buSzPts val="2400"/>
              <a:buNone/>
            </a:pPr>
            <a:endParaRPr sz="2400">
              <a:solidFill>
                <a:srgbClr val="000000"/>
              </a:solidFill>
            </a:endParaRPr>
          </a:p>
          <a:p>
            <a:pPr marL="0" lvl="0" indent="0" algn="l" rtl="0">
              <a:lnSpc>
                <a:spcPct val="90000"/>
              </a:lnSpc>
              <a:spcBef>
                <a:spcPts val="0"/>
              </a:spcBef>
              <a:spcAft>
                <a:spcPts val="0"/>
              </a:spcAft>
              <a:buClr>
                <a:srgbClr val="000000"/>
              </a:buClr>
              <a:buSzPts val="2400"/>
              <a:buNone/>
            </a:pPr>
            <a:r>
              <a:rPr lang="en-US" sz="2400">
                <a:solidFill>
                  <a:srgbClr val="000000"/>
                </a:solidFill>
              </a:rPr>
              <a:t>Purpose: The tech detox allows Soldiers to unplug for a few minutes and reflect upon things other than what their devices are feeding them (</a:t>
            </a:r>
            <a:r>
              <a:rPr lang="en-US" sz="2400" i="1">
                <a:solidFill>
                  <a:srgbClr val="000000"/>
                </a:solidFill>
              </a:rPr>
              <a:t>personhood</a:t>
            </a:r>
            <a:r>
              <a:rPr lang="en-US" sz="2400">
                <a:solidFill>
                  <a:srgbClr val="000000"/>
                </a:solidFill>
              </a:rPr>
              <a:t>).  Even in a short span of time a tech detox will irritate your Soldiers, but it will also help remind them that there is more to life than the luxury our technology provides (</a:t>
            </a:r>
            <a:r>
              <a:rPr lang="en-US" sz="2400" i="1">
                <a:solidFill>
                  <a:srgbClr val="000000"/>
                </a:solidFill>
              </a:rPr>
              <a:t>coping strategies</a:t>
            </a:r>
            <a:r>
              <a:rPr lang="en-US" sz="2400">
                <a:solidFill>
                  <a:srgbClr val="000000"/>
                </a:solidFill>
              </a:rPr>
              <a:t>). </a:t>
            </a:r>
            <a:endParaRPr/>
          </a:p>
          <a:p>
            <a:pPr marL="0" marR="0" lvl="0" indent="0" algn="l" rtl="0">
              <a:lnSpc>
                <a:spcPct val="90000"/>
              </a:lnSpc>
              <a:spcBef>
                <a:spcPts val="0"/>
              </a:spcBef>
              <a:spcAft>
                <a:spcPts val="0"/>
              </a:spcAft>
              <a:buClr>
                <a:schemeClr val="dk1"/>
              </a:buClr>
              <a:buSzPts val="2400"/>
              <a:buNone/>
            </a:pPr>
            <a:endParaRPr sz="2400"/>
          </a:p>
          <a:p>
            <a:pPr marL="0" marR="0" lvl="0" indent="0" algn="l" rtl="0">
              <a:lnSpc>
                <a:spcPct val="90000"/>
              </a:lnSpc>
              <a:spcBef>
                <a:spcPts val="0"/>
              </a:spcBef>
              <a:spcAft>
                <a:spcPts val="0"/>
              </a:spcAft>
              <a:buClr>
                <a:srgbClr val="000000"/>
              </a:buClr>
              <a:buSzPts val="2400"/>
              <a:buNone/>
            </a:pPr>
            <a:r>
              <a:rPr lang="en-US" sz="2400">
                <a:solidFill>
                  <a:srgbClr val="000000"/>
                </a:solidFill>
              </a:rPr>
              <a:t>Example: Collect up the Soldiers phones (secure them) and give them 20 minutes to spend how they please - without their phone.</a:t>
            </a:r>
            <a:endParaRPr sz="24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49"/>
        <p:cNvGrpSpPr/>
        <p:nvPr/>
      </p:nvGrpSpPr>
      <p:grpSpPr>
        <a:xfrm>
          <a:off x="0" y="0"/>
          <a:ext cx="0" cy="0"/>
          <a:chOff x="0" y="0"/>
          <a:chExt cx="0" cy="0"/>
        </a:xfrm>
      </p:grpSpPr>
      <p:sp>
        <p:nvSpPr>
          <p:cNvPr id="250" name="Google Shape;250;p2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1-Hour(+) Spiritual Readiness Exercises</a:t>
            </a:r>
            <a:endParaRPr/>
          </a:p>
        </p:txBody>
      </p:sp>
      <p:sp>
        <p:nvSpPr>
          <p:cNvPr id="251" name="Google Shape;251;p20"/>
          <p:cNvSpPr txBox="1">
            <a:spLocks noGrp="1"/>
          </p:cNvSpPr>
          <p:nvPr>
            <p:ph type="body" idx="1"/>
          </p:nvPr>
        </p:nvSpPr>
        <p:spPr>
          <a:xfrm>
            <a:off x="838199" y="1825625"/>
            <a:ext cx="11084169" cy="466725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600"/>
              <a:buNone/>
            </a:pPr>
            <a:r>
              <a:rPr lang="en-US" sz="2600"/>
              <a:t>These exercises will take some time and resourcing to accomplish well. Consider conducting some of these as platoon or company level training events.     </a:t>
            </a:r>
            <a:endParaRPr/>
          </a:p>
          <a:p>
            <a:pPr marL="0" lvl="0" indent="0" algn="l" rtl="0">
              <a:lnSpc>
                <a:spcPct val="90000"/>
              </a:lnSpc>
              <a:spcBef>
                <a:spcPts val="1000"/>
              </a:spcBef>
              <a:spcAft>
                <a:spcPts val="0"/>
              </a:spcAft>
              <a:buClr>
                <a:schemeClr val="dk1"/>
              </a:buClr>
              <a:buSzPts val="2600"/>
              <a:buNone/>
            </a:pPr>
            <a:endParaRPr sz="2600"/>
          </a:p>
          <a:p>
            <a:pPr marL="228600" lvl="0" indent="-228600" algn="l" rtl="0">
              <a:lnSpc>
                <a:spcPct val="90000"/>
              </a:lnSpc>
              <a:spcBef>
                <a:spcPts val="1000"/>
              </a:spcBef>
              <a:spcAft>
                <a:spcPts val="0"/>
              </a:spcAft>
              <a:buClr>
                <a:schemeClr val="dk1"/>
              </a:buClr>
              <a:buSzPts val="2600"/>
              <a:buChar char="•"/>
            </a:pPr>
            <a:r>
              <a:rPr lang="en-US" sz="2600"/>
              <a:t>Spiritual Staff Ride</a:t>
            </a:r>
            <a:endParaRPr/>
          </a:p>
          <a:p>
            <a:pPr marL="228600" lvl="0" indent="-228600" algn="l" rtl="0">
              <a:lnSpc>
                <a:spcPct val="90000"/>
              </a:lnSpc>
              <a:spcBef>
                <a:spcPts val="1000"/>
              </a:spcBef>
              <a:spcAft>
                <a:spcPts val="0"/>
              </a:spcAft>
              <a:buClr>
                <a:schemeClr val="dk1"/>
              </a:buClr>
              <a:buSzPts val="2600"/>
              <a:buChar char="•"/>
            </a:pPr>
            <a:r>
              <a:rPr lang="en-US" sz="2600"/>
              <a:t>Volunteer Work</a:t>
            </a:r>
            <a:endParaRPr/>
          </a:p>
          <a:p>
            <a:pPr marL="228600" lvl="0" indent="-228600" algn="l" rtl="0">
              <a:lnSpc>
                <a:spcPct val="90000"/>
              </a:lnSpc>
              <a:spcBef>
                <a:spcPts val="1000"/>
              </a:spcBef>
              <a:spcAft>
                <a:spcPts val="0"/>
              </a:spcAft>
              <a:buClr>
                <a:schemeClr val="dk1"/>
              </a:buClr>
              <a:buSzPts val="2600"/>
              <a:buChar char="•"/>
            </a:pPr>
            <a:r>
              <a:rPr lang="en-US" sz="2600"/>
              <a:t>Nature Hike</a:t>
            </a:r>
            <a:endParaRPr/>
          </a:p>
          <a:p>
            <a:pPr marL="228600" lvl="0" indent="-228600" algn="l" rtl="0">
              <a:lnSpc>
                <a:spcPct val="90000"/>
              </a:lnSpc>
              <a:spcBef>
                <a:spcPts val="1000"/>
              </a:spcBef>
              <a:spcAft>
                <a:spcPts val="0"/>
              </a:spcAft>
              <a:buClr>
                <a:schemeClr val="dk1"/>
              </a:buClr>
              <a:buSzPts val="2600"/>
              <a:buChar char="•"/>
            </a:pPr>
            <a:r>
              <a:rPr lang="en-US" sz="2600"/>
              <a:t>Unique Gift</a:t>
            </a:r>
            <a:endParaRPr/>
          </a:p>
          <a:p>
            <a:pPr marL="228600" lvl="0" indent="-228600" algn="l" rtl="0">
              <a:lnSpc>
                <a:spcPct val="90000"/>
              </a:lnSpc>
              <a:spcBef>
                <a:spcPts val="1000"/>
              </a:spcBef>
              <a:spcAft>
                <a:spcPts val="0"/>
              </a:spcAft>
              <a:buClr>
                <a:schemeClr val="dk1"/>
              </a:buClr>
              <a:buSzPts val="2600"/>
              <a:buChar char="•"/>
            </a:pPr>
            <a:r>
              <a:rPr lang="en-US" sz="2600"/>
              <a:t>UMT Led Spiritual Fitness</a:t>
            </a:r>
            <a:endParaRPr/>
          </a:p>
          <a:p>
            <a:pPr marL="228600" lvl="0" indent="-228600" algn="l" rtl="0">
              <a:lnSpc>
                <a:spcPct val="90000"/>
              </a:lnSpc>
              <a:spcBef>
                <a:spcPts val="1000"/>
              </a:spcBef>
              <a:spcAft>
                <a:spcPts val="0"/>
              </a:spcAft>
              <a:buClr>
                <a:schemeClr val="dk1"/>
              </a:buClr>
              <a:buSzPts val="2600"/>
              <a:buChar char="•"/>
            </a:pPr>
            <a:r>
              <a:rPr lang="en-US" sz="2600"/>
              <a:t>Expert Led Class</a:t>
            </a:r>
            <a:endParaRPr/>
          </a:p>
          <a:p>
            <a:pPr marL="228600" lvl="0" indent="-63500" algn="l" rtl="0">
              <a:lnSpc>
                <a:spcPct val="90000"/>
              </a:lnSpc>
              <a:spcBef>
                <a:spcPts val="1000"/>
              </a:spcBef>
              <a:spcAft>
                <a:spcPts val="0"/>
              </a:spcAft>
              <a:buClr>
                <a:schemeClr val="dk1"/>
              </a:buClr>
              <a:buSzPts val="2600"/>
              <a:buNone/>
            </a:pPr>
            <a:endParaRPr sz="26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Spiritual Readiness Playbook</a:t>
            </a:r>
            <a:endParaRPr/>
          </a:p>
        </p:txBody>
      </p:sp>
      <p:sp>
        <p:nvSpPr>
          <p:cNvPr id="149" name="Google Shape;149;p2"/>
          <p:cNvSpPr txBox="1">
            <a:spLocks noGrp="1"/>
          </p:cNvSpPr>
          <p:nvPr>
            <p:ph type="body" idx="1"/>
          </p:nvPr>
        </p:nvSpPr>
        <p:spPr>
          <a:xfrm>
            <a:off x="838200" y="1825624"/>
            <a:ext cx="10515600" cy="5032376"/>
          </a:xfrm>
          <a:prstGeom prst="rect">
            <a:avLst/>
          </a:prstGeom>
          <a:noFill/>
          <a:ln>
            <a:noFill/>
          </a:ln>
        </p:spPr>
        <p:txBody>
          <a:bodyPr spcFirstLastPara="1" wrap="square" lIns="91425" tIns="45700" rIns="91425" bIns="45700" anchor="t" anchorCtr="0">
            <a:normAutofit lnSpcReduction="10000"/>
          </a:bodyPr>
          <a:lstStyle/>
          <a:p>
            <a:pPr marL="228600" lvl="0" indent="-228600" algn="l" rtl="0">
              <a:lnSpc>
                <a:spcPct val="90000"/>
              </a:lnSpc>
              <a:spcBef>
                <a:spcPts val="0"/>
              </a:spcBef>
              <a:spcAft>
                <a:spcPts val="0"/>
              </a:spcAft>
              <a:buClr>
                <a:schemeClr val="dk1"/>
              </a:buClr>
              <a:buSzPts val="2800"/>
              <a:buChar char="•"/>
            </a:pPr>
            <a:r>
              <a:rPr lang="en-US"/>
              <a:t>Leaders at every level can use this playbook to plan and conduct Spiritual Readiness training for both religious and non-religious Soldiers.</a:t>
            </a:r>
            <a:endParaRPr/>
          </a:p>
          <a:p>
            <a:pPr marL="228600" lvl="0" indent="-228600" algn="l" rtl="0">
              <a:lnSpc>
                <a:spcPct val="90000"/>
              </a:lnSpc>
              <a:spcBef>
                <a:spcPts val="1000"/>
              </a:spcBef>
              <a:spcAft>
                <a:spcPts val="0"/>
              </a:spcAft>
              <a:buClr>
                <a:schemeClr val="dk1"/>
              </a:buClr>
              <a:buSzPts val="2800"/>
              <a:buChar char="•"/>
            </a:pPr>
            <a:r>
              <a:rPr lang="en-US"/>
              <a:t>The playbook includes simple exercises that are actual “spiritual lifts” and not just lessons about spirituality.</a:t>
            </a:r>
            <a:endParaRPr/>
          </a:p>
          <a:p>
            <a:pPr marL="228600" lvl="0" indent="-228600" algn="l" rtl="0">
              <a:lnSpc>
                <a:spcPct val="90000"/>
              </a:lnSpc>
              <a:spcBef>
                <a:spcPts val="1000"/>
              </a:spcBef>
              <a:spcAft>
                <a:spcPts val="0"/>
              </a:spcAft>
              <a:buClr>
                <a:schemeClr val="dk1"/>
              </a:buClr>
              <a:buSzPts val="2800"/>
              <a:buChar char="•"/>
            </a:pPr>
            <a:r>
              <a:rPr lang="en-US"/>
              <a:t>A suggested Spiritual Readiness training plan:</a:t>
            </a:r>
            <a:endParaRPr/>
          </a:p>
          <a:p>
            <a:pPr marL="685800" lvl="1" indent="-228600" algn="l" rtl="0">
              <a:lnSpc>
                <a:spcPct val="90000"/>
              </a:lnSpc>
              <a:spcBef>
                <a:spcPts val="500"/>
              </a:spcBef>
              <a:spcAft>
                <a:spcPts val="0"/>
              </a:spcAft>
              <a:buClr>
                <a:schemeClr val="dk1"/>
              </a:buClr>
              <a:buSzPts val="2400"/>
              <a:buChar char="•"/>
            </a:pPr>
            <a:r>
              <a:rPr lang="en-US"/>
              <a:t>1 x 5-minute exercise each week</a:t>
            </a:r>
            <a:endParaRPr/>
          </a:p>
          <a:p>
            <a:pPr marL="685800" lvl="1" indent="-228600" algn="l" rtl="0">
              <a:lnSpc>
                <a:spcPct val="90000"/>
              </a:lnSpc>
              <a:spcBef>
                <a:spcPts val="500"/>
              </a:spcBef>
              <a:spcAft>
                <a:spcPts val="0"/>
              </a:spcAft>
              <a:buClr>
                <a:schemeClr val="dk1"/>
              </a:buClr>
              <a:buSzPts val="2400"/>
              <a:buChar char="•"/>
            </a:pPr>
            <a:r>
              <a:rPr lang="en-US"/>
              <a:t>1 x 20-minute exercise each month</a:t>
            </a:r>
            <a:endParaRPr/>
          </a:p>
          <a:p>
            <a:pPr marL="685800" lvl="1" indent="-228600" algn="l" rtl="0">
              <a:lnSpc>
                <a:spcPct val="90000"/>
              </a:lnSpc>
              <a:spcBef>
                <a:spcPts val="500"/>
              </a:spcBef>
              <a:spcAft>
                <a:spcPts val="0"/>
              </a:spcAft>
              <a:buClr>
                <a:schemeClr val="dk1"/>
              </a:buClr>
              <a:buSzPts val="2400"/>
              <a:buChar char="•"/>
            </a:pPr>
            <a:r>
              <a:rPr lang="en-US"/>
              <a:t>1 x 1-hour exercise each quarter</a:t>
            </a:r>
            <a:endParaRPr/>
          </a:p>
          <a:p>
            <a:pPr marL="228600" lvl="0" indent="-228600" algn="l" rtl="0">
              <a:lnSpc>
                <a:spcPct val="90000"/>
              </a:lnSpc>
              <a:spcBef>
                <a:spcPts val="1000"/>
              </a:spcBef>
              <a:spcAft>
                <a:spcPts val="0"/>
              </a:spcAft>
              <a:buClr>
                <a:schemeClr val="dk1"/>
              </a:buClr>
              <a:buSzPts val="2800"/>
              <a:buChar char="•"/>
            </a:pPr>
            <a:r>
              <a:rPr lang="en-US"/>
              <a:t>Contact your UMT if you need help planning, resourcing, and/or executing any of these Spiritual Readiness activities! </a:t>
            </a:r>
            <a:endParaRPr/>
          </a:p>
          <a:p>
            <a:pPr marL="228600" lvl="0" indent="-228600" algn="l" rtl="0">
              <a:lnSpc>
                <a:spcPct val="90000"/>
              </a:lnSpc>
              <a:spcBef>
                <a:spcPts val="1000"/>
              </a:spcBef>
              <a:spcAft>
                <a:spcPts val="0"/>
              </a:spcAft>
              <a:buClr>
                <a:schemeClr val="dk1"/>
              </a:buClr>
              <a:buSzPts val="2800"/>
              <a:buChar char="•"/>
            </a:pPr>
            <a:r>
              <a:rPr lang="en-US"/>
              <a:t> See FM 7-22 for more information on Holistic Health and Fitness.</a:t>
            </a:r>
            <a:endParaRPr/>
          </a:p>
          <a:p>
            <a:pPr marL="228600" lvl="0" indent="-50800"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55"/>
        <p:cNvGrpSpPr/>
        <p:nvPr/>
      </p:nvGrpSpPr>
      <p:grpSpPr>
        <a:xfrm>
          <a:off x="0" y="0"/>
          <a:ext cx="0" cy="0"/>
          <a:chOff x="0" y="0"/>
          <a:chExt cx="0" cy="0"/>
        </a:xfrm>
      </p:grpSpPr>
      <p:sp>
        <p:nvSpPr>
          <p:cNvPr id="256" name="Google Shape;256;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US" b="1"/>
              <a:t>Spiritual Staff Ride </a:t>
            </a:r>
            <a:r>
              <a:rPr lang="en-US"/>
              <a:t>(Values-Based Education);</a:t>
            </a:r>
            <a:br>
              <a:rPr lang="en-US"/>
            </a:br>
            <a:r>
              <a:rPr lang="en-US" i="1"/>
              <a:t>growth orientation and connection</a:t>
            </a:r>
            <a:br>
              <a:rPr lang="en-US" sz="4400">
                <a:latin typeface="Times New Roman"/>
                <a:ea typeface="Times New Roman"/>
                <a:cs typeface="Times New Roman"/>
                <a:sym typeface="Times New Roman"/>
              </a:rPr>
            </a:br>
            <a:endParaRPr/>
          </a:p>
        </p:txBody>
      </p:sp>
      <p:sp>
        <p:nvSpPr>
          <p:cNvPr id="257" name="Google Shape;257;p21"/>
          <p:cNvSpPr txBox="1">
            <a:spLocks noGrp="1"/>
          </p:cNvSpPr>
          <p:nvPr>
            <p:ph type="body" idx="1"/>
          </p:nvPr>
        </p:nvSpPr>
        <p:spPr>
          <a:xfrm>
            <a:off x="838200" y="1825624"/>
            <a:ext cx="10515600" cy="5032375"/>
          </a:xfrm>
          <a:prstGeom prst="rect">
            <a:avLst/>
          </a:prstGeom>
          <a:noFill/>
          <a:ln>
            <a:noFill/>
          </a:ln>
        </p:spPr>
        <p:txBody>
          <a:bodyPr spcFirstLastPara="1" wrap="square" lIns="91425" tIns="45700" rIns="91425" bIns="45700" anchor="t" anchorCtr="0">
            <a:normAutofit/>
          </a:bodyPr>
          <a:lstStyle/>
          <a:p>
            <a:pPr marL="0" marR="0" lvl="0" indent="0" algn="l" rtl="0">
              <a:lnSpc>
                <a:spcPct val="90000"/>
              </a:lnSpc>
              <a:spcBef>
                <a:spcPts val="0"/>
              </a:spcBef>
              <a:spcAft>
                <a:spcPts val="0"/>
              </a:spcAft>
              <a:buClr>
                <a:srgbClr val="000000"/>
              </a:buClr>
              <a:buSzPts val="2400"/>
              <a:buNone/>
            </a:pPr>
            <a:r>
              <a:rPr lang="en-US" sz="2400">
                <a:solidFill>
                  <a:srgbClr val="000000"/>
                </a:solidFill>
              </a:rPr>
              <a:t>1-Hour(+) Exercise:</a:t>
            </a:r>
            <a:endParaRPr/>
          </a:p>
          <a:p>
            <a:pPr marL="0" marR="0" lvl="0" indent="0" algn="l" rtl="0">
              <a:lnSpc>
                <a:spcPct val="90000"/>
              </a:lnSpc>
              <a:spcBef>
                <a:spcPts val="0"/>
              </a:spcBef>
              <a:spcAft>
                <a:spcPts val="0"/>
              </a:spcAft>
              <a:buClr>
                <a:schemeClr val="dk1"/>
              </a:buClr>
              <a:buSzPts val="2400"/>
              <a:buNone/>
            </a:pPr>
            <a:endParaRPr sz="2400">
              <a:solidFill>
                <a:srgbClr val="000000"/>
              </a:solidFill>
            </a:endParaRPr>
          </a:p>
          <a:p>
            <a:pPr marL="0" lvl="0" indent="0" algn="l" rtl="0">
              <a:lnSpc>
                <a:spcPct val="90000"/>
              </a:lnSpc>
              <a:spcBef>
                <a:spcPts val="0"/>
              </a:spcBef>
              <a:spcAft>
                <a:spcPts val="0"/>
              </a:spcAft>
              <a:buClr>
                <a:srgbClr val="000000"/>
              </a:buClr>
              <a:buSzPts val="2400"/>
              <a:buNone/>
            </a:pPr>
            <a:r>
              <a:rPr lang="en-US" sz="2400">
                <a:solidFill>
                  <a:srgbClr val="000000"/>
                </a:solidFill>
              </a:rPr>
              <a:t>Description: Take your Soldiers to a museum, battlefield, or any other site of historic significance. Many fantastic options are close to Fort Moore and are free to visit.   </a:t>
            </a:r>
            <a:endParaRPr/>
          </a:p>
          <a:p>
            <a:pPr marL="0" lvl="0" indent="0" algn="l" rtl="0">
              <a:lnSpc>
                <a:spcPct val="90000"/>
              </a:lnSpc>
              <a:spcBef>
                <a:spcPts val="0"/>
              </a:spcBef>
              <a:spcAft>
                <a:spcPts val="0"/>
              </a:spcAft>
              <a:buClr>
                <a:schemeClr val="dk1"/>
              </a:buClr>
              <a:buSzPts val="2400"/>
              <a:buNone/>
            </a:pPr>
            <a:endParaRPr sz="2400">
              <a:solidFill>
                <a:srgbClr val="000000"/>
              </a:solidFill>
            </a:endParaRPr>
          </a:p>
          <a:p>
            <a:pPr marL="0" lvl="0" indent="0" algn="l" rtl="0">
              <a:lnSpc>
                <a:spcPct val="90000"/>
              </a:lnSpc>
              <a:spcBef>
                <a:spcPts val="0"/>
              </a:spcBef>
              <a:spcAft>
                <a:spcPts val="0"/>
              </a:spcAft>
              <a:buClr>
                <a:srgbClr val="000000"/>
              </a:buClr>
              <a:buSzPts val="2400"/>
              <a:buNone/>
            </a:pPr>
            <a:r>
              <a:rPr lang="en-US" sz="2400">
                <a:solidFill>
                  <a:srgbClr val="000000"/>
                </a:solidFill>
              </a:rPr>
              <a:t>Purpose: A spiritual staff ride allows Soldiers to see firsthand something that should resonate with their spirit. Taking Soldiers to see objects and locations of historical significance helps them learn about the past while connecting it to their experience as a Soldier (</a:t>
            </a:r>
            <a:r>
              <a:rPr lang="en-US" sz="2400" i="1">
                <a:solidFill>
                  <a:srgbClr val="000000"/>
                </a:solidFill>
              </a:rPr>
              <a:t>growth orientation</a:t>
            </a:r>
            <a:r>
              <a:rPr lang="en-US" sz="2400">
                <a:solidFill>
                  <a:srgbClr val="000000"/>
                </a:solidFill>
              </a:rPr>
              <a:t>). These types of trips are also great opportunities to spend quality time with fellow Soldiers (connection).</a:t>
            </a:r>
            <a:endParaRPr/>
          </a:p>
          <a:p>
            <a:pPr marL="0" lvl="0" indent="0" algn="l" rtl="0">
              <a:lnSpc>
                <a:spcPct val="90000"/>
              </a:lnSpc>
              <a:spcBef>
                <a:spcPts val="0"/>
              </a:spcBef>
              <a:spcAft>
                <a:spcPts val="0"/>
              </a:spcAft>
              <a:buClr>
                <a:schemeClr val="dk1"/>
              </a:buClr>
              <a:buSzPts val="2400"/>
              <a:buNone/>
            </a:pPr>
            <a:endParaRPr sz="2400"/>
          </a:p>
          <a:p>
            <a:pPr marL="0" marR="0" lvl="0" indent="0" algn="l" rtl="0">
              <a:lnSpc>
                <a:spcPct val="90000"/>
              </a:lnSpc>
              <a:spcBef>
                <a:spcPts val="0"/>
              </a:spcBef>
              <a:spcAft>
                <a:spcPts val="0"/>
              </a:spcAft>
              <a:buClr>
                <a:srgbClr val="000000"/>
              </a:buClr>
              <a:buSzPts val="2400"/>
              <a:buNone/>
            </a:pPr>
            <a:r>
              <a:rPr lang="en-US" sz="2400">
                <a:solidFill>
                  <a:srgbClr val="000000"/>
                </a:solidFill>
              </a:rPr>
              <a:t>Example: Visit The National Infantry Museum. Assign your Soldiers a specific person or battle to learn about.  </a:t>
            </a:r>
            <a:endParaRPr sz="24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sp>
        <p:nvSpPr>
          <p:cNvPr id="262" name="Google Shape;262;p2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US" b="1"/>
              <a:t>Volunteer Work </a:t>
            </a:r>
            <a:r>
              <a:rPr lang="en-US"/>
              <a:t>(Hospitality);</a:t>
            </a:r>
            <a:br>
              <a:rPr lang="en-US"/>
            </a:br>
            <a:r>
              <a:rPr lang="en-US" i="1"/>
              <a:t>personhood and connection</a:t>
            </a:r>
            <a:br>
              <a:rPr lang="en-US" sz="4400">
                <a:latin typeface="Times New Roman"/>
                <a:ea typeface="Times New Roman"/>
                <a:cs typeface="Times New Roman"/>
                <a:sym typeface="Times New Roman"/>
              </a:rPr>
            </a:br>
            <a:endParaRPr/>
          </a:p>
        </p:txBody>
      </p:sp>
      <p:sp>
        <p:nvSpPr>
          <p:cNvPr id="263" name="Google Shape;263;p22"/>
          <p:cNvSpPr txBox="1">
            <a:spLocks noGrp="1"/>
          </p:cNvSpPr>
          <p:nvPr>
            <p:ph type="body" idx="1"/>
          </p:nvPr>
        </p:nvSpPr>
        <p:spPr>
          <a:xfrm>
            <a:off x="838200" y="1825624"/>
            <a:ext cx="10515600" cy="5032375"/>
          </a:xfrm>
          <a:prstGeom prst="rect">
            <a:avLst/>
          </a:prstGeom>
          <a:noFill/>
          <a:ln>
            <a:noFill/>
          </a:ln>
        </p:spPr>
        <p:txBody>
          <a:bodyPr spcFirstLastPara="1" wrap="square" lIns="91425" tIns="45700" rIns="91425" bIns="45700" anchor="t" anchorCtr="0">
            <a:normAutofit/>
          </a:bodyPr>
          <a:lstStyle/>
          <a:p>
            <a:pPr marL="0" marR="0" lvl="0" indent="0" algn="l" rtl="0">
              <a:lnSpc>
                <a:spcPct val="90000"/>
              </a:lnSpc>
              <a:spcBef>
                <a:spcPts val="0"/>
              </a:spcBef>
              <a:spcAft>
                <a:spcPts val="0"/>
              </a:spcAft>
              <a:buClr>
                <a:srgbClr val="000000"/>
              </a:buClr>
              <a:buSzPts val="2400"/>
              <a:buNone/>
            </a:pPr>
            <a:r>
              <a:rPr lang="en-US" sz="2400">
                <a:solidFill>
                  <a:srgbClr val="000000"/>
                </a:solidFill>
              </a:rPr>
              <a:t>1-Hour(+) Exercise:</a:t>
            </a:r>
            <a:endParaRPr/>
          </a:p>
          <a:p>
            <a:pPr marL="0" marR="0" lvl="0" indent="0" algn="l" rtl="0">
              <a:lnSpc>
                <a:spcPct val="90000"/>
              </a:lnSpc>
              <a:spcBef>
                <a:spcPts val="0"/>
              </a:spcBef>
              <a:spcAft>
                <a:spcPts val="0"/>
              </a:spcAft>
              <a:buClr>
                <a:schemeClr val="dk1"/>
              </a:buClr>
              <a:buSzPts val="2400"/>
              <a:buNone/>
            </a:pPr>
            <a:endParaRPr sz="2400">
              <a:solidFill>
                <a:srgbClr val="000000"/>
              </a:solidFill>
            </a:endParaRPr>
          </a:p>
          <a:p>
            <a:pPr marL="0" lvl="0" indent="0" algn="l" rtl="0">
              <a:lnSpc>
                <a:spcPct val="90000"/>
              </a:lnSpc>
              <a:spcBef>
                <a:spcPts val="0"/>
              </a:spcBef>
              <a:spcAft>
                <a:spcPts val="0"/>
              </a:spcAft>
              <a:buClr>
                <a:srgbClr val="000000"/>
              </a:buClr>
              <a:buSzPts val="2400"/>
              <a:buNone/>
            </a:pPr>
            <a:r>
              <a:rPr lang="en-US" sz="2400">
                <a:solidFill>
                  <a:srgbClr val="000000"/>
                </a:solidFill>
              </a:rPr>
              <a:t>Description: Many religious and non-religious volunteer opportunities exist in the National Capital Region. This exercise is as simple as contacting an organization of choice and setting up a service project for your Soldiers to complete. Note: you can have Soldiers participate in volunteer work as part of Spiritual Readiness training, however if the volunteer work is done during the duty day it cannot count towards the Military Outstanding Volunteer Service Medal. </a:t>
            </a:r>
            <a:endParaRPr/>
          </a:p>
          <a:p>
            <a:pPr marL="0" lvl="0" indent="0" algn="l" rtl="0">
              <a:lnSpc>
                <a:spcPct val="90000"/>
              </a:lnSpc>
              <a:spcBef>
                <a:spcPts val="0"/>
              </a:spcBef>
              <a:spcAft>
                <a:spcPts val="0"/>
              </a:spcAft>
              <a:buClr>
                <a:schemeClr val="dk1"/>
              </a:buClr>
              <a:buSzPts val="2400"/>
              <a:buNone/>
            </a:pPr>
            <a:endParaRPr sz="2400">
              <a:solidFill>
                <a:srgbClr val="000000"/>
              </a:solidFill>
            </a:endParaRPr>
          </a:p>
          <a:p>
            <a:pPr marL="0" lvl="0" indent="0" algn="l" rtl="0">
              <a:lnSpc>
                <a:spcPct val="90000"/>
              </a:lnSpc>
              <a:spcBef>
                <a:spcPts val="0"/>
              </a:spcBef>
              <a:spcAft>
                <a:spcPts val="0"/>
              </a:spcAft>
              <a:buClr>
                <a:srgbClr val="000000"/>
              </a:buClr>
              <a:buSzPts val="2400"/>
              <a:buNone/>
            </a:pPr>
            <a:r>
              <a:rPr lang="en-US" sz="2400">
                <a:solidFill>
                  <a:srgbClr val="000000"/>
                </a:solidFill>
              </a:rPr>
              <a:t>Purpose: Volunteer work helps remind Soldiers that there are others less fortunate than they are (</a:t>
            </a:r>
            <a:r>
              <a:rPr lang="en-US" sz="2400" i="1">
                <a:solidFill>
                  <a:srgbClr val="000000"/>
                </a:solidFill>
              </a:rPr>
              <a:t>personhood</a:t>
            </a:r>
            <a:r>
              <a:rPr lang="en-US" sz="2400">
                <a:solidFill>
                  <a:srgbClr val="000000"/>
                </a:solidFill>
              </a:rPr>
              <a:t>). It also gets the unit involved with the community (</a:t>
            </a:r>
            <a:r>
              <a:rPr lang="en-US" sz="2400" i="1">
                <a:solidFill>
                  <a:srgbClr val="000000"/>
                </a:solidFill>
              </a:rPr>
              <a:t>connection</a:t>
            </a:r>
            <a:r>
              <a:rPr lang="en-US" sz="2400">
                <a:solidFill>
                  <a:srgbClr val="000000"/>
                </a:solidFill>
              </a:rPr>
              <a:t>). </a:t>
            </a:r>
            <a:endParaRPr/>
          </a:p>
          <a:p>
            <a:pPr marL="0" lvl="0" indent="0" algn="l" rtl="0">
              <a:lnSpc>
                <a:spcPct val="90000"/>
              </a:lnSpc>
              <a:spcBef>
                <a:spcPts val="0"/>
              </a:spcBef>
              <a:spcAft>
                <a:spcPts val="0"/>
              </a:spcAft>
              <a:buClr>
                <a:schemeClr val="dk1"/>
              </a:buClr>
              <a:buSzPts val="2400"/>
              <a:buNone/>
            </a:pPr>
            <a:endParaRPr sz="2400"/>
          </a:p>
          <a:p>
            <a:pPr marL="0" marR="0" lvl="0" indent="0" algn="l" rtl="0">
              <a:lnSpc>
                <a:spcPct val="90000"/>
              </a:lnSpc>
              <a:spcBef>
                <a:spcPts val="0"/>
              </a:spcBef>
              <a:spcAft>
                <a:spcPts val="0"/>
              </a:spcAft>
              <a:buClr>
                <a:srgbClr val="000000"/>
              </a:buClr>
              <a:buSzPts val="2400"/>
              <a:buNone/>
            </a:pPr>
            <a:r>
              <a:rPr lang="en-US" sz="2400">
                <a:solidFill>
                  <a:srgbClr val="000000"/>
                </a:solidFill>
              </a:rPr>
              <a:t>Example: Contact the Battle Buddy Resource Center on Fort Moore and ask for opportunities for your unit to volunteer. (706) 545-4817 </a:t>
            </a:r>
            <a:endParaRPr sz="24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67"/>
        <p:cNvGrpSpPr/>
        <p:nvPr/>
      </p:nvGrpSpPr>
      <p:grpSpPr>
        <a:xfrm>
          <a:off x="0" y="0"/>
          <a:ext cx="0" cy="0"/>
          <a:chOff x="0" y="0"/>
          <a:chExt cx="0" cy="0"/>
        </a:xfrm>
      </p:grpSpPr>
      <p:sp>
        <p:nvSpPr>
          <p:cNvPr id="268" name="Google Shape;268;p2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US" b="1"/>
              <a:t>Nature Hike </a:t>
            </a:r>
            <a:r>
              <a:rPr lang="en-US"/>
              <a:t>(Meditation);</a:t>
            </a:r>
            <a:br>
              <a:rPr lang="en-US"/>
            </a:br>
            <a:r>
              <a:rPr lang="en-US" i="1"/>
              <a:t>coping strategies and connection</a:t>
            </a:r>
            <a:br>
              <a:rPr lang="en-US" sz="4400">
                <a:latin typeface="Times New Roman"/>
                <a:ea typeface="Times New Roman"/>
                <a:cs typeface="Times New Roman"/>
                <a:sym typeface="Times New Roman"/>
              </a:rPr>
            </a:br>
            <a:endParaRPr/>
          </a:p>
        </p:txBody>
      </p:sp>
      <p:sp>
        <p:nvSpPr>
          <p:cNvPr id="269" name="Google Shape;269;p23"/>
          <p:cNvSpPr txBox="1">
            <a:spLocks noGrp="1"/>
          </p:cNvSpPr>
          <p:nvPr>
            <p:ph type="body" idx="1"/>
          </p:nvPr>
        </p:nvSpPr>
        <p:spPr>
          <a:xfrm>
            <a:off x="838200" y="1825624"/>
            <a:ext cx="10515600" cy="5032375"/>
          </a:xfrm>
          <a:prstGeom prst="rect">
            <a:avLst/>
          </a:prstGeom>
          <a:noFill/>
          <a:ln>
            <a:noFill/>
          </a:ln>
        </p:spPr>
        <p:txBody>
          <a:bodyPr spcFirstLastPara="1" wrap="square" lIns="91425" tIns="45700" rIns="91425" bIns="45700" anchor="t" anchorCtr="0">
            <a:normAutofit/>
          </a:bodyPr>
          <a:lstStyle/>
          <a:p>
            <a:pPr marL="0" marR="0" lvl="0" indent="0" algn="l" rtl="0">
              <a:lnSpc>
                <a:spcPct val="90000"/>
              </a:lnSpc>
              <a:spcBef>
                <a:spcPts val="0"/>
              </a:spcBef>
              <a:spcAft>
                <a:spcPts val="0"/>
              </a:spcAft>
              <a:buClr>
                <a:srgbClr val="000000"/>
              </a:buClr>
              <a:buSzPts val="2400"/>
              <a:buNone/>
            </a:pPr>
            <a:r>
              <a:rPr lang="en-US" sz="2400">
                <a:solidFill>
                  <a:srgbClr val="000000"/>
                </a:solidFill>
              </a:rPr>
              <a:t>1-Hour(+) Exercise:</a:t>
            </a:r>
            <a:endParaRPr/>
          </a:p>
          <a:p>
            <a:pPr marL="0" marR="0" lvl="0" indent="0" algn="l" rtl="0">
              <a:lnSpc>
                <a:spcPct val="90000"/>
              </a:lnSpc>
              <a:spcBef>
                <a:spcPts val="0"/>
              </a:spcBef>
              <a:spcAft>
                <a:spcPts val="0"/>
              </a:spcAft>
              <a:buClr>
                <a:schemeClr val="dk1"/>
              </a:buClr>
              <a:buSzPts val="2400"/>
              <a:buNone/>
            </a:pPr>
            <a:endParaRPr sz="2400">
              <a:solidFill>
                <a:srgbClr val="000000"/>
              </a:solidFill>
            </a:endParaRPr>
          </a:p>
          <a:p>
            <a:pPr marL="0" lvl="0" indent="0" algn="l" rtl="0">
              <a:lnSpc>
                <a:spcPct val="90000"/>
              </a:lnSpc>
              <a:spcBef>
                <a:spcPts val="0"/>
              </a:spcBef>
              <a:spcAft>
                <a:spcPts val="0"/>
              </a:spcAft>
              <a:buClr>
                <a:srgbClr val="000000"/>
              </a:buClr>
              <a:buSzPts val="2400"/>
              <a:buNone/>
            </a:pPr>
            <a:r>
              <a:rPr lang="en-US" sz="2400">
                <a:solidFill>
                  <a:srgbClr val="000000"/>
                </a:solidFill>
              </a:rPr>
              <a:t>Description: Hiking combines physical exercise with time in nature. </a:t>
            </a:r>
            <a:endParaRPr sz="2400">
              <a:solidFill>
                <a:srgbClr val="000000"/>
              </a:solidFill>
            </a:endParaRPr>
          </a:p>
          <a:p>
            <a:pPr marL="0" lvl="0" indent="0" algn="l" rtl="0">
              <a:lnSpc>
                <a:spcPct val="90000"/>
              </a:lnSpc>
              <a:spcBef>
                <a:spcPts val="0"/>
              </a:spcBef>
              <a:spcAft>
                <a:spcPts val="0"/>
              </a:spcAft>
              <a:buClr>
                <a:schemeClr val="dk1"/>
              </a:buClr>
              <a:buSzPts val="2400"/>
              <a:buNone/>
            </a:pPr>
            <a:endParaRPr sz="2400">
              <a:solidFill>
                <a:srgbClr val="000000"/>
              </a:solidFill>
            </a:endParaRPr>
          </a:p>
          <a:p>
            <a:pPr marL="0" lvl="0" indent="0" algn="l" rtl="0">
              <a:lnSpc>
                <a:spcPct val="90000"/>
              </a:lnSpc>
              <a:spcBef>
                <a:spcPts val="0"/>
              </a:spcBef>
              <a:spcAft>
                <a:spcPts val="0"/>
              </a:spcAft>
              <a:buClr>
                <a:srgbClr val="000000"/>
              </a:buClr>
              <a:buSzPts val="2400"/>
              <a:buNone/>
            </a:pPr>
            <a:r>
              <a:rPr lang="en-US" sz="2400">
                <a:solidFill>
                  <a:srgbClr val="000000"/>
                </a:solidFill>
              </a:rPr>
              <a:t>Purpose: Taking the unit on a hike allows Soldiers to break away from the daily routine and reconnect with nature. A hike can help reduce stress, allowing Soldiers time to process thoughts and feelings in a relaxing environment (</a:t>
            </a:r>
            <a:r>
              <a:rPr lang="en-US" sz="2400" i="1">
                <a:solidFill>
                  <a:srgbClr val="000000"/>
                </a:solidFill>
              </a:rPr>
              <a:t>coping strategies</a:t>
            </a:r>
            <a:r>
              <a:rPr lang="en-US" sz="2400">
                <a:solidFill>
                  <a:srgbClr val="000000"/>
                </a:solidFill>
              </a:rPr>
              <a:t>). This is also a great opportunity to get to know the people you work with (</a:t>
            </a:r>
            <a:r>
              <a:rPr lang="en-US" sz="2400" i="1">
                <a:solidFill>
                  <a:srgbClr val="000000"/>
                </a:solidFill>
              </a:rPr>
              <a:t>connection</a:t>
            </a:r>
            <a:r>
              <a:rPr lang="en-US" sz="2400">
                <a:solidFill>
                  <a:srgbClr val="000000"/>
                </a:solidFill>
              </a:rPr>
              <a:t>).  </a:t>
            </a:r>
            <a:endParaRPr/>
          </a:p>
          <a:p>
            <a:pPr marL="0" lvl="0" indent="0" algn="l" rtl="0">
              <a:lnSpc>
                <a:spcPct val="90000"/>
              </a:lnSpc>
              <a:spcBef>
                <a:spcPts val="0"/>
              </a:spcBef>
              <a:spcAft>
                <a:spcPts val="0"/>
              </a:spcAft>
              <a:buClr>
                <a:schemeClr val="dk1"/>
              </a:buClr>
              <a:buSzPts val="2400"/>
              <a:buNone/>
            </a:pPr>
            <a:endParaRPr sz="2400"/>
          </a:p>
          <a:p>
            <a:pPr marL="0" marR="0" lvl="0" indent="0" algn="l" rtl="0">
              <a:lnSpc>
                <a:spcPct val="90000"/>
              </a:lnSpc>
              <a:spcBef>
                <a:spcPts val="0"/>
              </a:spcBef>
              <a:spcAft>
                <a:spcPts val="0"/>
              </a:spcAft>
              <a:buClr>
                <a:srgbClr val="000000"/>
              </a:buClr>
              <a:buSzPts val="2400"/>
              <a:buNone/>
            </a:pPr>
            <a:r>
              <a:rPr lang="en-US" sz="2400">
                <a:solidFill>
                  <a:srgbClr val="000000"/>
                </a:solidFill>
              </a:rPr>
              <a:t>Example: Get outside and walk (with or without rucksacks). The Chattahoochee RiverWalk would be a fantastic option close by.  </a:t>
            </a:r>
            <a:endParaRPr sz="24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Google Shape;274;p2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US" b="1"/>
              <a:t>Unique Gift </a:t>
            </a:r>
            <a:r>
              <a:rPr lang="en-US"/>
              <a:t>(Service and Charity);</a:t>
            </a:r>
            <a:br>
              <a:rPr lang="en-US"/>
            </a:br>
            <a:r>
              <a:rPr lang="en-US" i="1"/>
              <a:t>identity and personal agency</a:t>
            </a:r>
            <a:br>
              <a:rPr lang="en-US" sz="4400">
                <a:latin typeface="Times New Roman"/>
                <a:ea typeface="Times New Roman"/>
                <a:cs typeface="Times New Roman"/>
                <a:sym typeface="Times New Roman"/>
              </a:rPr>
            </a:br>
            <a:endParaRPr/>
          </a:p>
        </p:txBody>
      </p:sp>
      <p:sp>
        <p:nvSpPr>
          <p:cNvPr id="275" name="Google Shape;275;p24"/>
          <p:cNvSpPr txBox="1">
            <a:spLocks noGrp="1"/>
          </p:cNvSpPr>
          <p:nvPr>
            <p:ph type="body" idx="1"/>
          </p:nvPr>
        </p:nvSpPr>
        <p:spPr>
          <a:xfrm>
            <a:off x="838200" y="1825624"/>
            <a:ext cx="10515600" cy="5032375"/>
          </a:xfrm>
          <a:prstGeom prst="rect">
            <a:avLst/>
          </a:prstGeom>
          <a:noFill/>
          <a:ln>
            <a:noFill/>
          </a:ln>
        </p:spPr>
        <p:txBody>
          <a:bodyPr spcFirstLastPara="1" wrap="square" lIns="91425" tIns="45700" rIns="91425" bIns="45700" anchor="t" anchorCtr="0">
            <a:normAutofit/>
          </a:bodyPr>
          <a:lstStyle/>
          <a:p>
            <a:pPr marL="0" marR="0" lvl="0" indent="0" algn="l" rtl="0">
              <a:lnSpc>
                <a:spcPct val="90000"/>
              </a:lnSpc>
              <a:spcBef>
                <a:spcPts val="0"/>
              </a:spcBef>
              <a:spcAft>
                <a:spcPts val="0"/>
              </a:spcAft>
              <a:buClr>
                <a:srgbClr val="000000"/>
              </a:buClr>
              <a:buSzPts val="2400"/>
              <a:buNone/>
            </a:pPr>
            <a:r>
              <a:rPr lang="en-US" sz="2400">
                <a:solidFill>
                  <a:srgbClr val="000000"/>
                </a:solidFill>
              </a:rPr>
              <a:t>1-Hour(+) Exercise:</a:t>
            </a:r>
            <a:endParaRPr/>
          </a:p>
          <a:p>
            <a:pPr marL="0" marR="0" lvl="0" indent="0" algn="l" rtl="0">
              <a:lnSpc>
                <a:spcPct val="90000"/>
              </a:lnSpc>
              <a:spcBef>
                <a:spcPts val="0"/>
              </a:spcBef>
              <a:spcAft>
                <a:spcPts val="0"/>
              </a:spcAft>
              <a:buClr>
                <a:schemeClr val="dk1"/>
              </a:buClr>
              <a:buSzPts val="2400"/>
              <a:buNone/>
            </a:pPr>
            <a:endParaRPr sz="2400">
              <a:solidFill>
                <a:srgbClr val="000000"/>
              </a:solidFill>
            </a:endParaRPr>
          </a:p>
          <a:p>
            <a:pPr marL="0" lvl="0" indent="0" algn="l" rtl="0">
              <a:lnSpc>
                <a:spcPct val="90000"/>
              </a:lnSpc>
              <a:spcBef>
                <a:spcPts val="0"/>
              </a:spcBef>
              <a:spcAft>
                <a:spcPts val="0"/>
              </a:spcAft>
              <a:buClr>
                <a:srgbClr val="000000"/>
              </a:buClr>
              <a:buSzPts val="2400"/>
              <a:buNone/>
            </a:pPr>
            <a:r>
              <a:rPr lang="en-US" sz="2400">
                <a:solidFill>
                  <a:srgbClr val="000000"/>
                </a:solidFill>
              </a:rPr>
              <a:t>Description: This exercise involves leveraging the creativity of the entire unit to design and produce a special gift. This could be small items that are given to every member of the organization, or it could be a single large item that is intended to be presented to a certain person. The item should be memorable and unique. Hand made items are preferred, but the gift could also be purchased. </a:t>
            </a:r>
            <a:endParaRPr sz="2400">
              <a:solidFill>
                <a:srgbClr val="000000"/>
              </a:solidFill>
            </a:endParaRPr>
          </a:p>
          <a:p>
            <a:pPr marL="0" lvl="0" indent="0" algn="l" rtl="0">
              <a:lnSpc>
                <a:spcPct val="90000"/>
              </a:lnSpc>
              <a:spcBef>
                <a:spcPts val="0"/>
              </a:spcBef>
              <a:spcAft>
                <a:spcPts val="0"/>
              </a:spcAft>
              <a:buClr>
                <a:schemeClr val="dk1"/>
              </a:buClr>
              <a:buSzPts val="2400"/>
              <a:buNone/>
            </a:pPr>
            <a:endParaRPr sz="2400">
              <a:solidFill>
                <a:srgbClr val="000000"/>
              </a:solidFill>
            </a:endParaRPr>
          </a:p>
          <a:p>
            <a:pPr marL="0" lvl="0" indent="0" algn="l" rtl="0">
              <a:lnSpc>
                <a:spcPct val="90000"/>
              </a:lnSpc>
              <a:spcBef>
                <a:spcPts val="0"/>
              </a:spcBef>
              <a:spcAft>
                <a:spcPts val="0"/>
              </a:spcAft>
              <a:buClr>
                <a:srgbClr val="000000"/>
              </a:buClr>
              <a:buSzPts val="2400"/>
              <a:buNone/>
            </a:pPr>
            <a:r>
              <a:rPr lang="en-US" sz="2400">
                <a:solidFill>
                  <a:srgbClr val="000000"/>
                </a:solidFill>
              </a:rPr>
              <a:t>Purpose: The intent of the exercise is to capture a part of unit's character within the gift (</a:t>
            </a:r>
            <a:r>
              <a:rPr lang="en-US" sz="2400" i="1">
                <a:solidFill>
                  <a:srgbClr val="000000"/>
                </a:solidFill>
              </a:rPr>
              <a:t>identity</a:t>
            </a:r>
            <a:r>
              <a:rPr lang="en-US" sz="2400">
                <a:solidFill>
                  <a:srgbClr val="000000"/>
                </a:solidFill>
              </a:rPr>
              <a:t>). Everyone involved should feel like they have contributed to its creation (</a:t>
            </a:r>
            <a:r>
              <a:rPr lang="en-US" sz="2400" i="1">
                <a:solidFill>
                  <a:srgbClr val="000000"/>
                </a:solidFill>
              </a:rPr>
              <a:t>personal agency</a:t>
            </a:r>
            <a:r>
              <a:rPr lang="en-US" sz="2400">
                <a:solidFill>
                  <a:srgbClr val="000000"/>
                </a:solidFill>
              </a:rPr>
              <a:t>). </a:t>
            </a:r>
            <a:endParaRPr/>
          </a:p>
          <a:p>
            <a:pPr marL="0" lvl="0" indent="0" algn="l" rtl="0">
              <a:lnSpc>
                <a:spcPct val="90000"/>
              </a:lnSpc>
              <a:spcBef>
                <a:spcPts val="0"/>
              </a:spcBef>
              <a:spcAft>
                <a:spcPts val="0"/>
              </a:spcAft>
              <a:buClr>
                <a:schemeClr val="dk1"/>
              </a:buClr>
              <a:buSzPts val="2400"/>
              <a:buNone/>
            </a:pPr>
            <a:endParaRPr sz="2400"/>
          </a:p>
          <a:p>
            <a:pPr marL="0" marR="0" lvl="0" indent="0" algn="l" rtl="0">
              <a:lnSpc>
                <a:spcPct val="90000"/>
              </a:lnSpc>
              <a:spcBef>
                <a:spcPts val="0"/>
              </a:spcBef>
              <a:spcAft>
                <a:spcPts val="0"/>
              </a:spcAft>
              <a:buClr>
                <a:srgbClr val="000000"/>
              </a:buClr>
              <a:buSzPts val="2400"/>
              <a:buNone/>
            </a:pPr>
            <a:r>
              <a:rPr lang="en-US" sz="2400">
                <a:solidFill>
                  <a:srgbClr val="000000"/>
                </a:solidFill>
              </a:rPr>
              <a:t>Example: Make a special holiday ornament just for the platoon. </a:t>
            </a:r>
            <a:endParaRPr sz="24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79"/>
        <p:cNvGrpSpPr/>
        <p:nvPr/>
      </p:nvGrpSpPr>
      <p:grpSpPr>
        <a:xfrm>
          <a:off x="0" y="0"/>
          <a:ext cx="0" cy="0"/>
          <a:chOff x="0" y="0"/>
          <a:chExt cx="0" cy="0"/>
        </a:xfrm>
      </p:grpSpPr>
      <p:sp>
        <p:nvSpPr>
          <p:cNvPr id="280" name="Google Shape;280;p2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US" b="1"/>
              <a:t>UMT Led Spiritual Fitness </a:t>
            </a:r>
            <a:r>
              <a:rPr lang="en-US"/>
              <a:t>(Hospitality);</a:t>
            </a:r>
            <a:br>
              <a:rPr lang="en-US"/>
            </a:br>
            <a:r>
              <a:rPr lang="en-US" i="1"/>
              <a:t>growth orientation and connection</a:t>
            </a:r>
            <a:br>
              <a:rPr lang="en-US" sz="4400">
                <a:latin typeface="Times New Roman"/>
                <a:ea typeface="Times New Roman"/>
                <a:cs typeface="Times New Roman"/>
                <a:sym typeface="Times New Roman"/>
              </a:rPr>
            </a:br>
            <a:endParaRPr/>
          </a:p>
        </p:txBody>
      </p:sp>
      <p:sp>
        <p:nvSpPr>
          <p:cNvPr id="281" name="Google Shape;281;p25"/>
          <p:cNvSpPr txBox="1">
            <a:spLocks noGrp="1"/>
          </p:cNvSpPr>
          <p:nvPr>
            <p:ph type="body" idx="1"/>
          </p:nvPr>
        </p:nvSpPr>
        <p:spPr>
          <a:xfrm>
            <a:off x="838200" y="1825624"/>
            <a:ext cx="10515600" cy="5032375"/>
          </a:xfrm>
          <a:prstGeom prst="rect">
            <a:avLst/>
          </a:prstGeom>
          <a:noFill/>
          <a:ln>
            <a:noFill/>
          </a:ln>
        </p:spPr>
        <p:txBody>
          <a:bodyPr spcFirstLastPara="1" wrap="square" lIns="91425" tIns="45700" rIns="91425" bIns="45700" anchor="t" anchorCtr="0">
            <a:normAutofit lnSpcReduction="10000"/>
          </a:bodyPr>
          <a:lstStyle/>
          <a:p>
            <a:pPr marL="0" marR="0" lvl="0" indent="0" algn="l" rtl="0">
              <a:lnSpc>
                <a:spcPct val="90000"/>
              </a:lnSpc>
              <a:spcBef>
                <a:spcPts val="0"/>
              </a:spcBef>
              <a:spcAft>
                <a:spcPts val="0"/>
              </a:spcAft>
              <a:buClr>
                <a:srgbClr val="000000"/>
              </a:buClr>
              <a:buSzPts val="2400"/>
              <a:buNone/>
            </a:pPr>
            <a:r>
              <a:rPr lang="en-US" sz="2400">
                <a:solidFill>
                  <a:srgbClr val="000000"/>
                </a:solidFill>
              </a:rPr>
              <a:t>1-Hour(+) Exercise:</a:t>
            </a:r>
            <a:endParaRPr/>
          </a:p>
          <a:p>
            <a:pPr marL="0" marR="0" lvl="0" indent="0" algn="l" rtl="0">
              <a:lnSpc>
                <a:spcPct val="90000"/>
              </a:lnSpc>
              <a:spcBef>
                <a:spcPts val="0"/>
              </a:spcBef>
              <a:spcAft>
                <a:spcPts val="0"/>
              </a:spcAft>
              <a:buClr>
                <a:schemeClr val="dk1"/>
              </a:buClr>
              <a:buSzPts val="2400"/>
              <a:buNone/>
            </a:pPr>
            <a:endParaRPr sz="2400">
              <a:solidFill>
                <a:srgbClr val="000000"/>
              </a:solidFill>
            </a:endParaRPr>
          </a:p>
          <a:p>
            <a:pPr marL="0" lvl="0" indent="0" algn="l" rtl="0">
              <a:lnSpc>
                <a:spcPct val="90000"/>
              </a:lnSpc>
              <a:spcBef>
                <a:spcPts val="0"/>
              </a:spcBef>
              <a:spcAft>
                <a:spcPts val="0"/>
              </a:spcAft>
              <a:buClr>
                <a:srgbClr val="000000"/>
              </a:buClr>
              <a:buSzPts val="2400"/>
              <a:buNone/>
            </a:pPr>
            <a:r>
              <a:rPr lang="en-US" sz="2400">
                <a:solidFill>
                  <a:srgbClr val="000000"/>
                </a:solidFill>
              </a:rPr>
              <a:t>Description: A UMT led Spiritual Fitness event blends physical and/or mental fitness with spiritual fitness. The UMT will lead the group in conducting some type of activity and will use the activity as teaching moments for some aspect of spiritual readiness. This type of event is a dynamic way to learn about spiritual readiness and should include opportunities for Soldiers to exercise their spirituality as well. </a:t>
            </a:r>
            <a:endParaRPr sz="2400">
              <a:solidFill>
                <a:srgbClr val="000000"/>
              </a:solidFill>
            </a:endParaRPr>
          </a:p>
          <a:p>
            <a:pPr marL="0" lvl="0" indent="0" algn="l" rtl="0">
              <a:lnSpc>
                <a:spcPct val="90000"/>
              </a:lnSpc>
              <a:spcBef>
                <a:spcPts val="0"/>
              </a:spcBef>
              <a:spcAft>
                <a:spcPts val="0"/>
              </a:spcAft>
              <a:buClr>
                <a:schemeClr val="dk1"/>
              </a:buClr>
              <a:buSzPts val="2400"/>
              <a:buNone/>
            </a:pPr>
            <a:endParaRPr sz="2400">
              <a:solidFill>
                <a:srgbClr val="000000"/>
              </a:solidFill>
            </a:endParaRPr>
          </a:p>
          <a:p>
            <a:pPr marL="0" lvl="0" indent="0" algn="l" rtl="0">
              <a:lnSpc>
                <a:spcPct val="90000"/>
              </a:lnSpc>
              <a:spcBef>
                <a:spcPts val="0"/>
              </a:spcBef>
              <a:spcAft>
                <a:spcPts val="0"/>
              </a:spcAft>
              <a:buClr>
                <a:srgbClr val="000000"/>
              </a:buClr>
              <a:buSzPts val="2400"/>
              <a:buNone/>
            </a:pPr>
            <a:r>
              <a:rPr lang="en-US" sz="2400">
                <a:solidFill>
                  <a:srgbClr val="000000"/>
                </a:solidFill>
              </a:rPr>
              <a:t>Purpose: The main purpose of the UMT Led Spiritual Fitness event is to get Soldiers thinking about their spirituality in new and dynamic ways (</a:t>
            </a:r>
            <a:r>
              <a:rPr lang="en-US" sz="2400" i="1">
                <a:solidFill>
                  <a:srgbClr val="000000"/>
                </a:solidFill>
              </a:rPr>
              <a:t>growth orientation</a:t>
            </a:r>
            <a:r>
              <a:rPr lang="en-US" sz="2400">
                <a:solidFill>
                  <a:srgbClr val="000000"/>
                </a:solidFill>
              </a:rPr>
              <a:t>). The UMT will also make this event a fun bonding experience for the Soldier (</a:t>
            </a:r>
            <a:r>
              <a:rPr lang="en-US" sz="2400" i="1">
                <a:solidFill>
                  <a:srgbClr val="000000"/>
                </a:solidFill>
              </a:rPr>
              <a:t>connection</a:t>
            </a:r>
            <a:r>
              <a:rPr lang="en-US" sz="2400">
                <a:solidFill>
                  <a:srgbClr val="000000"/>
                </a:solidFill>
              </a:rPr>
              <a:t>).</a:t>
            </a:r>
            <a:endParaRPr/>
          </a:p>
          <a:p>
            <a:pPr marL="0" lvl="0" indent="0" algn="l" rtl="0">
              <a:lnSpc>
                <a:spcPct val="90000"/>
              </a:lnSpc>
              <a:spcBef>
                <a:spcPts val="0"/>
              </a:spcBef>
              <a:spcAft>
                <a:spcPts val="0"/>
              </a:spcAft>
              <a:buClr>
                <a:schemeClr val="dk1"/>
              </a:buClr>
              <a:buSzPts val="2400"/>
              <a:buNone/>
            </a:pPr>
            <a:endParaRPr sz="2400"/>
          </a:p>
          <a:p>
            <a:pPr marL="0" marR="0" lvl="0" indent="0" algn="l" rtl="0">
              <a:lnSpc>
                <a:spcPct val="90000"/>
              </a:lnSpc>
              <a:spcBef>
                <a:spcPts val="0"/>
              </a:spcBef>
              <a:spcAft>
                <a:spcPts val="0"/>
              </a:spcAft>
              <a:buClr>
                <a:srgbClr val="000000"/>
              </a:buClr>
              <a:buSzPts val="2400"/>
              <a:buNone/>
            </a:pPr>
            <a:r>
              <a:rPr lang="en-US" sz="2400">
                <a:solidFill>
                  <a:srgbClr val="000000"/>
                </a:solidFill>
              </a:rPr>
              <a:t>Example: Contact your UMT and ask them to lead a Spiritual Fitness event for your platoon. </a:t>
            </a:r>
            <a:endParaRPr sz="24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85"/>
        <p:cNvGrpSpPr/>
        <p:nvPr/>
      </p:nvGrpSpPr>
      <p:grpSpPr>
        <a:xfrm>
          <a:off x="0" y="0"/>
          <a:ext cx="0" cy="0"/>
          <a:chOff x="0" y="0"/>
          <a:chExt cx="0" cy="0"/>
        </a:xfrm>
      </p:grpSpPr>
      <p:sp>
        <p:nvSpPr>
          <p:cNvPr id="286" name="Google Shape;286;p2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US" b="1"/>
              <a:t>Expert Led Class </a:t>
            </a:r>
            <a:r>
              <a:rPr lang="en-US"/>
              <a:t>(Values-Based Education);</a:t>
            </a:r>
            <a:br>
              <a:rPr lang="en-US"/>
            </a:br>
            <a:r>
              <a:rPr lang="en-US" i="1"/>
              <a:t>growth orientation and coping strategies</a:t>
            </a:r>
            <a:br>
              <a:rPr lang="en-US" sz="4400">
                <a:latin typeface="Times New Roman"/>
                <a:ea typeface="Times New Roman"/>
                <a:cs typeface="Times New Roman"/>
                <a:sym typeface="Times New Roman"/>
              </a:rPr>
            </a:br>
            <a:endParaRPr/>
          </a:p>
        </p:txBody>
      </p:sp>
      <p:sp>
        <p:nvSpPr>
          <p:cNvPr id="287" name="Google Shape;287;p26"/>
          <p:cNvSpPr txBox="1">
            <a:spLocks noGrp="1"/>
          </p:cNvSpPr>
          <p:nvPr>
            <p:ph type="body" idx="1"/>
          </p:nvPr>
        </p:nvSpPr>
        <p:spPr>
          <a:xfrm>
            <a:off x="838200" y="1825624"/>
            <a:ext cx="10515600" cy="5032375"/>
          </a:xfrm>
          <a:prstGeom prst="rect">
            <a:avLst/>
          </a:prstGeom>
          <a:noFill/>
          <a:ln>
            <a:noFill/>
          </a:ln>
        </p:spPr>
        <p:txBody>
          <a:bodyPr spcFirstLastPara="1" wrap="square" lIns="91425" tIns="45700" rIns="91425" bIns="45700" anchor="t" anchorCtr="0">
            <a:normAutofit lnSpcReduction="10000"/>
          </a:bodyPr>
          <a:lstStyle/>
          <a:p>
            <a:pPr marL="0" marR="0" lvl="0" indent="0" algn="l" rtl="0">
              <a:lnSpc>
                <a:spcPct val="90000"/>
              </a:lnSpc>
              <a:spcBef>
                <a:spcPts val="0"/>
              </a:spcBef>
              <a:spcAft>
                <a:spcPts val="0"/>
              </a:spcAft>
              <a:buClr>
                <a:srgbClr val="000000"/>
              </a:buClr>
              <a:buSzPts val="2400"/>
              <a:buNone/>
            </a:pPr>
            <a:r>
              <a:rPr lang="en-US" sz="2400">
                <a:solidFill>
                  <a:srgbClr val="000000"/>
                </a:solidFill>
              </a:rPr>
              <a:t>1-Hour(+) Exercise:</a:t>
            </a:r>
            <a:endParaRPr/>
          </a:p>
          <a:p>
            <a:pPr marL="0" marR="0" lvl="0" indent="0" algn="l" rtl="0">
              <a:lnSpc>
                <a:spcPct val="90000"/>
              </a:lnSpc>
              <a:spcBef>
                <a:spcPts val="0"/>
              </a:spcBef>
              <a:spcAft>
                <a:spcPts val="0"/>
              </a:spcAft>
              <a:buClr>
                <a:schemeClr val="dk1"/>
              </a:buClr>
              <a:buSzPts val="2400"/>
              <a:buNone/>
            </a:pPr>
            <a:endParaRPr sz="2400">
              <a:solidFill>
                <a:srgbClr val="000000"/>
              </a:solidFill>
            </a:endParaRPr>
          </a:p>
          <a:p>
            <a:pPr marL="0" lvl="0" indent="0" algn="l" rtl="0">
              <a:lnSpc>
                <a:spcPct val="90000"/>
              </a:lnSpc>
              <a:spcBef>
                <a:spcPts val="0"/>
              </a:spcBef>
              <a:spcAft>
                <a:spcPts val="0"/>
              </a:spcAft>
              <a:buClr>
                <a:srgbClr val="000000"/>
              </a:buClr>
              <a:buSzPts val="2400"/>
              <a:buNone/>
            </a:pPr>
            <a:r>
              <a:rPr lang="en-US" sz="2400">
                <a:solidFill>
                  <a:srgbClr val="000000"/>
                </a:solidFill>
              </a:rPr>
              <a:t>Description: Invite an expert to lead a class on spiritual readiness. This can be classroom instruction led by the Chaplain. It may also be a different type of spiritual advisor (a coach, mentor, public figure, etc.), but this person should be vetted through the UMT if the training goal of inviting them to speak is Spiritual Readiness.    </a:t>
            </a:r>
            <a:endParaRPr/>
          </a:p>
          <a:p>
            <a:pPr marL="0" lvl="0" indent="0" algn="l" rtl="0">
              <a:lnSpc>
                <a:spcPct val="90000"/>
              </a:lnSpc>
              <a:spcBef>
                <a:spcPts val="0"/>
              </a:spcBef>
              <a:spcAft>
                <a:spcPts val="0"/>
              </a:spcAft>
              <a:buClr>
                <a:schemeClr val="dk1"/>
              </a:buClr>
              <a:buSzPts val="2400"/>
              <a:buNone/>
            </a:pPr>
            <a:endParaRPr sz="2400">
              <a:solidFill>
                <a:srgbClr val="000000"/>
              </a:solidFill>
            </a:endParaRPr>
          </a:p>
          <a:p>
            <a:pPr marL="0" lvl="0" indent="0" algn="l" rtl="0">
              <a:lnSpc>
                <a:spcPct val="90000"/>
              </a:lnSpc>
              <a:spcBef>
                <a:spcPts val="0"/>
              </a:spcBef>
              <a:spcAft>
                <a:spcPts val="0"/>
              </a:spcAft>
              <a:buClr>
                <a:srgbClr val="000000"/>
              </a:buClr>
              <a:buSzPts val="2400"/>
              <a:buNone/>
            </a:pPr>
            <a:r>
              <a:rPr lang="en-US" sz="2400">
                <a:solidFill>
                  <a:srgbClr val="000000"/>
                </a:solidFill>
              </a:rPr>
              <a:t>Purpose: This activity is like the guest speaker 20-minute exercise but dedicates a bit more energy to finding the right expert and gives the expert more time to address the group. The expert will provide the group with valuable insight (</a:t>
            </a:r>
            <a:r>
              <a:rPr lang="en-US" sz="2400" i="1">
                <a:solidFill>
                  <a:srgbClr val="000000"/>
                </a:solidFill>
              </a:rPr>
              <a:t>growth orientation</a:t>
            </a:r>
            <a:r>
              <a:rPr lang="en-US" sz="2400">
                <a:solidFill>
                  <a:srgbClr val="000000"/>
                </a:solidFill>
              </a:rPr>
              <a:t>) and will present the Soldiers with new ways of handling life’s problems (</a:t>
            </a:r>
            <a:r>
              <a:rPr lang="en-US" sz="2400" i="1">
                <a:solidFill>
                  <a:srgbClr val="000000"/>
                </a:solidFill>
              </a:rPr>
              <a:t>coping strategies</a:t>
            </a:r>
            <a:r>
              <a:rPr lang="en-US" sz="2400">
                <a:solidFill>
                  <a:srgbClr val="000000"/>
                </a:solidFill>
              </a:rPr>
              <a:t>).   </a:t>
            </a:r>
            <a:endParaRPr/>
          </a:p>
          <a:p>
            <a:pPr marL="0" lvl="0" indent="0" algn="l" rtl="0">
              <a:lnSpc>
                <a:spcPct val="90000"/>
              </a:lnSpc>
              <a:spcBef>
                <a:spcPts val="0"/>
              </a:spcBef>
              <a:spcAft>
                <a:spcPts val="0"/>
              </a:spcAft>
              <a:buClr>
                <a:schemeClr val="dk1"/>
              </a:buClr>
              <a:buSzPts val="2400"/>
              <a:buNone/>
            </a:pPr>
            <a:endParaRPr sz="2400"/>
          </a:p>
          <a:p>
            <a:pPr marL="0" marR="0" lvl="0" indent="0" algn="l" rtl="0">
              <a:lnSpc>
                <a:spcPct val="90000"/>
              </a:lnSpc>
              <a:spcBef>
                <a:spcPts val="0"/>
              </a:spcBef>
              <a:spcAft>
                <a:spcPts val="0"/>
              </a:spcAft>
              <a:buClr>
                <a:srgbClr val="000000"/>
              </a:buClr>
              <a:buSzPts val="2400"/>
              <a:buNone/>
            </a:pPr>
            <a:r>
              <a:rPr lang="en-US" sz="2400">
                <a:solidFill>
                  <a:srgbClr val="000000"/>
                </a:solidFill>
              </a:rPr>
              <a:t>Example: Invite a successful veteran to address the unit. Reserve an appropriate space to hold the event (classroom, chapel, etc.)</a:t>
            </a:r>
            <a:endParaRPr sz="24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91"/>
        <p:cNvGrpSpPr/>
        <p:nvPr/>
      </p:nvGrpSpPr>
      <p:grpSpPr>
        <a:xfrm>
          <a:off x="0" y="0"/>
          <a:ext cx="0" cy="0"/>
          <a:chOff x="0" y="0"/>
          <a:chExt cx="0" cy="0"/>
        </a:xfrm>
      </p:grpSpPr>
      <p:sp>
        <p:nvSpPr>
          <p:cNvPr id="292" name="Google Shape;292;p2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Conclusion</a:t>
            </a:r>
            <a:endParaRPr/>
          </a:p>
        </p:txBody>
      </p:sp>
      <p:sp>
        <p:nvSpPr>
          <p:cNvPr id="293" name="Google Shape;293;p27"/>
          <p:cNvSpPr txBox="1">
            <a:spLocks noGrp="1"/>
          </p:cNvSpPr>
          <p:nvPr>
            <p:ph type="body" idx="1"/>
          </p:nvPr>
        </p:nvSpPr>
        <p:spPr>
          <a:xfrm>
            <a:off x="838200" y="1825624"/>
            <a:ext cx="10515600" cy="5032376"/>
          </a:xfrm>
          <a:prstGeom prst="rect">
            <a:avLst/>
          </a:prstGeom>
          <a:noFill/>
          <a:ln>
            <a:noFill/>
          </a:ln>
        </p:spPr>
        <p:txBody>
          <a:bodyPr spcFirstLastPara="1" wrap="square" lIns="91425" tIns="45700" rIns="91425" bIns="45700" anchor="t" anchorCtr="0">
            <a:normAutofit fontScale="92500" lnSpcReduction="10000"/>
          </a:bodyPr>
          <a:lstStyle/>
          <a:p>
            <a:pPr marL="228600" lvl="0" indent="-228600" algn="l" rtl="0">
              <a:lnSpc>
                <a:spcPct val="90000"/>
              </a:lnSpc>
              <a:spcBef>
                <a:spcPts val="0"/>
              </a:spcBef>
              <a:spcAft>
                <a:spcPts val="0"/>
              </a:spcAft>
              <a:buClr>
                <a:schemeClr val="dk1"/>
              </a:buClr>
              <a:buSzPct val="100000"/>
              <a:buChar char="•"/>
            </a:pPr>
            <a:r>
              <a:rPr lang="en-US"/>
              <a:t>The exercises in this playbook are intended for both religious and non-religious Soldiers. </a:t>
            </a:r>
            <a:endParaRPr/>
          </a:p>
          <a:p>
            <a:pPr marL="228600" lvl="0" indent="-228600" algn="l" rtl="0">
              <a:lnSpc>
                <a:spcPct val="90000"/>
              </a:lnSpc>
              <a:spcBef>
                <a:spcPts val="1000"/>
              </a:spcBef>
              <a:spcAft>
                <a:spcPts val="0"/>
              </a:spcAft>
              <a:buClr>
                <a:schemeClr val="dk1"/>
              </a:buClr>
              <a:buSzPct val="100000"/>
              <a:buChar char="•"/>
            </a:pPr>
            <a:r>
              <a:rPr lang="en-US"/>
              <a:t>Leaders should be sensitive to Religious needs and concerns of their Soldiers. Soldiers may respond differently to these exercises based upon their Religious preferences, but these Spiritual Readiness exercises should not be offensive. </a:t>
            </a:r>
            <a:endParaRPr/>
          </a:p>
          <a:p>
            <a:pPr marL="228600" lvl="0" indent="-228600" algn="l" rtl="0">
              <a:lnSpc>
                <a:spcPct val="90000"/>
              </a:lnSpc>
              <a:spcBef>
                <a:spcPts val="1000"/>
              </a:spcBef>
              <a:spcAft>
                <a:spcPts val="0"/>
              </a:spcAft>
              <a:buClr>
                <a:schemeClr val="dk1"/>
              </a:buClr>
              <a:buSzPct val="100000"/>
              <a:buChar char="•"/>
            </a:pPr>
            <a:r>
              <a:rPr lang="en-US"/>
              <a:t>If a Soldier raises Religious objections to one of these Spiritual Readiness exercises, stop the exercise and contact your UMT. </a:t>
            </a:r>
            <a:endParaRPr/>
          </a:p>
          <a:p>
            <a:pPr marL="0" lvl="0" indent="0" algn="l" rtl="0">
              <a:lnSpc>
                <a:spcPct val="90000"/>
              </a:lnSpc>
              <a:spcBef>
                <a:spcPts val="1000"/>
              </a:spcBef>
              <a:spcAft>
                <a:spcPts val="0"/>
              </a:spcAft>
              <a:buClr>
                <a:schemeClr val="dk1"/>
              </a:buClr>
              <a:buSzPct val="100000"/>
              <a:buNone/>
            </a:pPr>
            <a:endParaRPr/>
          </a:p>
          <a:p>
            <a:pPr marL="0" lvl="0" indent="0" algn="l" rtl="0">
              <a:lnSpc>
                <a:spcPct val="90000"/>
              </a:lnSpc>
              <a:spcBef>
                <a:spcPts val="1000"/>
              </a:spcBef>
              <a:spcAft>
                <a:spcPts val="0"/>
              </a:spcAft>
              <a:buClr>
                <a:schemeClr val="dk1"/>
              </a:buClr>
              <a:buSzPct val="100000"/>
              <a:buNone/>
            </a:pPr>
            <a:r>
              <a:rPr lang="en-US"/>
              <a:t>“The Soldier’s heart, the Soldier’s spirit, the Soldier’s soul, are everything. Unless the Soldier’s soul sustains him, he cannot be relied on and will fail himself and his commander and his country in the end.”</a:t>
            </a:r>
            <a:endParaRPr/>
          </a:p>
          <a:p>
            <a:pPr marL="0" lvl="0" indent="0" algn="l" rtl="0">
              <a:lnSpc>
                <a:spcPct val="90000"/>
              </a:lnSpc>
              <a:spcBef>
                <a:spcPts val="1000"/>
              </a:spcBef>
              <a:spcAft>
                <a:spcPts val="0"/>
              </a:spcAft>
              <a:buClr>
                <a:schemeClr val="dk1"/>
              </a:buClr>
              <a:buSzPct val="100000"/>
              <a:buNone/>
            </a:pPr>
            <a:r>
              <a:rPr lang="en-US"/>
              <a:t>					- Gen. George C. Marshall</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General Spiritual Readiness Exercises</a:t>
            </a:r>
            <a:endParaRPr/>
          </a:p>
        </p:txBody>
      </p:sp>
      <p:sp>
        <p:nvSpPr>
          <p:cNvPr id="155" name="Google Shape;155;p4"/>
          <p:cNvSpPr txBox="1">
            <a:spLocks noGrp="1"/>
          </p:cNvSpPr>
          <p:nvPr>
            <p:ph type="body" idx="1"/>
          </p:nvPr>
        </p:nvSpPr>
        <p:spPr>
          <a:xfrm>
            <a:off x="838200" y="1825624"/>
            <a:ext cx="10515600" cy="5032375"/>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400"/>
              <a:buNone/>
            </a:pPr>
            <a:r>
              <a:rPr lang="en-US" sz="2400"/>
              <a:t>This playbook focuses on general Spiritual Readiness exercises that can be practiced by both religious and non-religious Soldiers. The following are some types of general Spiritual Readiness exercises from FM 7-22:</a:t>
            </a:r>
            <a:endParaRPr/>
          </a:p>
          <a:p>
            <a:pPr marL="228600" lvl="0" indent="-228600" algn="l" rtl="0">
              <a:lnSpc>
                <a:spcPct val="90000"/>
              </a:lnSpc>
              <a:spcBef>
                <a:spcPts val="1000"/>
              </a:spcBef>
              <a:spcAft>
                <a:spcPts val="0"/>
              </a:spcAft>
              <a:buClr>
                <a:schemeClr val="dk1"/>
              </a:buClr>
              <a:buSzPts val="2400"/>
              <a:buChar char="•"/>
            </a:pPr>
            <a:r>
              <a:rPr lang="en-US" sz="2400" b="1"/>
              <a:t>Service and Charity </a:t>
            </a:r>
            <a:r>
              <a:rPr lang="en-US" sz="2400"/>
              <a:t>– gifts of time and/or resources to the less fortunate.</a:t>
            </a:r>
            <a:endParaRPr/>
          </a:p>
          <a:p>
            <a:pPr marL="228600" lvl="0" indent="-228600" algn="l" rtl="0">
              <a:lnSpc>
                <a:spcPct val="90000"/>
              </a:lnSpc>
              <a:spcBef>
                <a:spcPts val="1000"/>
              </a:spcBef>
              <a:spcAft>
                <a:spcPts val="0"/>
              </a:spcAft>
              <a:buClr>
                <a:schemeClr val="dk1"/>
              </a:buClr>
              <a:buSzPts val="2400"/>
              <a:buChar char="•"/>
            </a:pPr>
            <a:r>
              <a:rPr lang="en-US" sz="2400" b="1"/>
              <a:t>Hospitality</a:t>
            </a:r>
            <a:r>
              <a:rPr lang="en-US" sz="2400"/>
              <a:t> – providing for the well being of others. </a:t>
            </a:r>
            <a:endParaRPr/>
          </a:p>
          <a:p>
            <a:pPr marL="228600" lvl="0" indent="-228600" algn="l" rtl="0">
              <a:lnSpc>
                <a:spcPct val="90000"/>
              </a:lnSpc>
              <a:spcBef>
                <a:spcPts val="1000"/>
              </a:spcBef>
              <a:spcAft>
                <a:spcPts val="0"/>
              </a:spcAft>
              <a:buClr>
                <a:schemeClr val="dk1"/>
              </a:buClr>
              <a:buSzPts val="2400"/>
              <a:buChar char="•"/>
            </a:pPr>
            <a:r>
              <a:rPr lang="en-US" sz="2400" b="1"/>
              <a:t>Journaling</a:t>
            </a:r>
            <a:r>
              <a:rPr lang="en-US" sz="2400"/>
              <a:t> – recording thoughts and feelings.</a:t>
            </a:r>
            <a:endParaRPr/>
          </a:p>
          <a:p>
            <a:pPr marL="228600" lvl="0" indent="-228600" algn="l" rtl="0">
              <a:lnSpc>
                <a:spcPct val="90000"/>
              </a:lnSpc>
              <a:spcBef>
                <a:spcPts val="1000"/>
              </a:spcBef>
              <a:spcAft>
                <a:spcPts val="0"/>
              </a:spcAft>
              <a:buClr>
                <a:schemeClr val="dk1"/>
              </a:buClr>
              <a:buSzPts val="2400"/>
              <a:buChar char="•"/>
            </a:pPr>
            <a:r>
              <a:rPr lang="en-US" sz="2400" b="1"/>
              <a:t>Meditation</a:t>
            </a:r>
            <a:r>
              <a:rPr lang="en-US" sz="2400"/>
              <a:t> – contemplation and reflection by an individual or group.</a:t>
            </a:r>
            <a:endParaRPr/>
          </a:p>
          <a:p>
            <a:pPr marL="228600" lvl="0" indent="-228600" algn="l" rtl="0">
              <a:lnSpc>
                <a:spcPct val="90000"/>
              </a:lnSpc>
              <a:spcBef>
                <a:spcPts val="1000"/>
              </a:spcBef>
              <a:spcAft>
                <a:spcPts val="0"/>
              </a:spcAft>
              <a:buClr>
                <a:schemeClr val="dk1"/>
              </a:buClr>
              <a:buSzPts val="2400"/>
              <a:buChar char="•"/>
            </a:pPr>
            <a:r>
              <a:rPr lang="en-US" sz="2400" b="1"/>
              <a:t>Values-Based Education </a:t>
            </a:r>
            <a:r>
              <a:rPr lang="en-US" sz="2400"/>
              <a:t>– instruction on topics related to core values. </a:t>
            </a:r>
            <a:endParaRPr/>
          </a:p>
          <a:p>
            <a:pPr marL="0" lvl="0" indent="0" algn="l" rtl="0">
              <a:lnSpc>
                <a:spcPct val="90000"/>
              </a:lnSpc>
              <a:spcBef>
                <a:spcPts val="1000"/>
              </a:spcBef>
              <a:spcAft>
                <a:spcPts val="0"/>
              </a:spcAft>
              <a:buClr>
                <a:schemeClr val="dk1"/>
              </a:buClr>
              <a:buSzPts val="2400"/>
              <a:buNone/>
            </a:pPr>
            <a:r>
              <a:rPr lang="en-US" sz="2400"/>
              <a:t>Leaders must also allow time and space for Soldiers to practice </a:t>
            </a:r>
            <a:r>
              <a:rPr lang="en-US" sz="2400" b="1"/>
              <a:t>Religious</a:t>
            </a:r>
            <a:r>
              <a:rPr lang="en-US" sz="2400"/>
              <a:t> Spiritual Readiness exercises as appropriate for individual Soldiers and mission requirements. See your UMT for more information on supporting Religious exercises.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Spiritual Readiness Assessment</a:t>
            </a:r>
            <a:endParaRPr/>
          </a:p>
        </p:txBody>
      </p:sp>
      <p:sp>
        <p:nvSpPr>
          <p:cNvPr id="161" name="Google Shape;161;p5"/>
          <p:cNvSpPr txBox="1">
            <a:spLocks noGrp="1"/>
          </p:cNvSpPr>
          <p:nvPr>
            <p:ph type="body" idx="1"/>
          </p:nvPr>
        </p:nvSpPr>
        <p:spPr>
          <a:xfrm>
            <a:off x="838200" y="1690700"/>
            <a:ext cx="10515600" cy="51672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800"/>
              <a:buNone/>
            </a:pPr>
            <a:r>
              <a:rPr lang="en-US" sz="2400"/>
              <a:t>Although Spiritual Readiness is an intangible idea, the following categories help leaders measure the Spiritual Readiness of their Soldiers: </a:t>
            </a:r>
            <a:endParaRPr sz="2400"/>
          </a:p>
          <a:p>
            <a:pPr marL="228600" lvl="0" indent="-229870" algn="l" rtl="0">
              <a:lnSpc>
                <a:spcPct val="90000"/>
              </a:lnSpc>
              <a:spcBef>
                <a:spcPts val="1000"/>
              </a:spcBef>
              <a:spcAft>
                <a:spcPts val="0"/>
              </a:spcAft>
              <a:buClr>
                <a:schemeClr val="dk1"/>
              </a:buClr>
              <a:buSzPts val="2400"/>
              <a:buChar char="•"/>
            </a:pPr>
            <a:r>
              <a:rPr lang="en-US" sz="2400" b="1"/>
              <a:t>Personhood</a:t>
            </a:r>
            <a:r>
              <a:rPr lang="en-US" sz="2400"/>
              <a:t> – being an individual person in society of people.</a:t>
            </a:r>
            <a:endParaRPr sz="2400"/>
          </a:p>
          <a:p>
            <a:pPr marL="228600" lvl="0" indent="-229870" algn="l" rtl="0">
              <a:lnSpc>
                <a:spcPct val="90000"/>
              </a:lnSpc>
              <a:spcBef>
                <a:spcPts val="1000"/>
              </a:spcBef>
              <a:spcAft>
                <a:spcPts val="0"/>
              </a:spcAft>
              <a:buClr>
                <a:schemeClr val="dk1"/>
              </a:buClr>
              <a:buSzPts val="2400"/>
              <a:buChar char="•"/>
            </a:pPr>
            <a:r>
              <a:rPr lang="en-US" sz="2400" b="1"/>
              <a:t>Identity</a:t>
            </a:r>
            <a:r>
              <a:rPr lang="en-US" sz="2400"/>
              <a:t> – knowing who you are, what you are doing, and why you are doing it.</a:t>
            </a:r>
            <a:endParaRPr sz="2400"/>
          </a:p>
          <a:p>
            <a:pPr marL="228600" lvl="0" indent="-229870" algn="l" rtl="0">
              <a:lnSpc>
                <a:spcPct val="90000"/>
              </a:lnSpc>
              <a:spcBef>
                <a:spcPts val="1000"/>
              </a:spcBef>
              <a:spcAft>
                <a:spcPts val="0"/>
              </a:spcAft>
              <a:buClr>
                <a:schemeClr val="dk1"/>
              </a:buClr>
              <a:buSzPts val="2400"/>
              <a:buChar char="•"/>
            </a:pPr>
            <a:r>
              <a:rPr lang="en-US" sz="2400" b="1"/>
              <a:t>Growth Orientation </a:t>
            </a:r>
            <a:r>
              <a:rPr lang="en-US" sz="2400"/>
              <a:t>– working to improve yourself and others.</a:t>
            </a:r>
            <a:endParaRPr sz="2400"/>
          </a:p>
          <a:p>
            <a:pPr marL="228600" lvl="0" indent="-229870" algn="l" rtl="0">
              <a:lnSpc>
                <a:spcPct val="90000"/>
              </a:lnSpc>
              <a:spcBef>
                <a:spcPts val="1000"/>
              </a:spcBef>
              <a:spcAft>
                <a:spcPts val="0"/>
              </a:spcAft>
              <a:buClr>
                <a:schemeClr val="dk1"/>
              </a:buClr>
              <a:buSzPts val="2400"/>
              <a:buChar char="•"/>
            </a:pPr>
            <a:r>
              <a:rPr lang="en-US" sz="2400" b="1"/>
              <a:t>Personal Agency </a:t>
            </a:r>
            <a:r>
              <a:rPr lang="en-US" sz="2400"/>
              <a:t>– accepting you are responsible for your own thoughts and actions.</a:t>
            </a:r>
            <a:endParaRPr sz="2400"/>
          </a:p>
          <a:p>
            <a:pPr marL="228600" lvl="0" indent="-229870" algn="l" rtl="0">
              <a:lnSpc>
                <a:spcPct val="90000"/>
              </a:lnSpc>
              <a:spcBef>
                <a:spcPts val="1000"/>
              </a:spcBef>
              <a:spcAft>
                <a:spcPts val="0"/>
              </a:spcAft>
              <a:buClr>
                <a:schemeClr val="dk1"/>
              </a:buClr>
              <a:buSzPts val="2400"/>
              <a:buChar char="•"/>
            </a:pPr>
            <a:r>
              <a:rPr lang="en-US" sz="2400" b="1"/>
              <a:t>Coping Strategies </a:t>
            </a:r>
            <a:r>
              <a:rPr lang="en-US" sz="2400"/>
              <a:t>– having the capacity to deal with stress and trauma.</a:t>
            </a:r>
            <a:endParaRPr sz="2400"/>
          </a:p>
          <a:p>
            <a:pPr marL="228600" lvl="0" indent="-229870" algn="l" rtl="0">
              <a:lnSpc>
                <a:spcPct val="90000"/>
              </a:lnSpc>
              <a:spcBef>
                <a:spcPts val="1000"/>
              </a:spcBef>
              <a:spcAft>
                <a:spcPts val="0"/>
              </a:spcAft>
              <a:buClr>
                <a:schemeClr val="dk1"/>
              </a:buClr>
              <a:buSzPts val="2400"/>
              <a:buChar char="•"/>
            </a:pPr>
            <a:r>
              <a:rPr lang="en-US" sz="2400" b="1"/>
              <a:t>Connection</a:t>
            </a:r>
            <a:r>
              <a:rPr lang="en-US" sz="2400"/>
              <a:t> – building meaningful community with others. </a:t>
            </a:r>
            <a:endParaRPr sz="2400"/>
          </a:p>
          <a:p>
            <a:pPr marL="0" lvl="0" indent="0" algn="l" rtl="0">
              <a:lnSpc>
                <a:spcPct val="90000"/>
              </a:lnSpc>
              <a:spcBef>
                <a:spcPts val="1000"/>
              </a:spcBef>
              <a:spcAft>
                <a:spcPts val="0"/>
              </a:spcAft>
              <a:buClr>
                <a:schemeClr val="dk1"/>
              </a:buClr>
              <a:buSzPts val="2800"/>
              <a:buNone/>
            </a:pPr>
            <a:r>
              <a:rPr lang="en-US" sz="2400"/>
              <a:t>Each of the Spiritual Readiness exercises in this playbook will help reinforce one or more of these assessment categories. </a:t>
            </a:r>
            <a:endParaRPr sz="2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5 Minute Spiritual Readiness Exercises</a:t>
            </a:r>
            <a:endParaRPr/>
          </a:p>
        </p:txBody>
      </p:sp>
      <p:sp>
        <p:nvSpPr>
          <p:cNvPr id="167" name="Google Shape;167;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92500" lnSpcReduction="10000"/>
          </a:bodyPr>
          <a:lstStyle/>
          <a:p>
            <a:pPr marL="0" lvl="0" indent="0" algn="l" rtl="0">
              <a:lnSpc>
                <a:spcPct val="90000"/>
              </a:lnSpc>
              <a:spcBef>
                <a:spcPts val="0"/>
              </a:spcBef>
              <a:spcAft>
                <a:spcPts val="0"/>
              </a:spcAft>
              <a:buClr>
                <a:schemeClr val="dk1"/>
              </a:buClr>
              <a:buSzPct val="100000"/>
              <a:buNone/>
            </a:pPr>
            <a:r>
              <a:rPr lang="en-US"/>
              <a:t>These exercises are designed to take just a few minutes of the unit’s time. A Squad or Team level leader can easily conduct them with minimal resourcing.  </a:t>
            </a:r>
            <a:endParaRPr/>
          </a:p>
          <a:p>
            <a:pPr marL="0" lvl="0" indent="0" algn="l" rtl="0">
              <a:lnSpc>
                <a:spcPct val="90000"/>
              </a:lnSpc>
              <a:spcBef>
                <a:spcPts val="1000"/>
              </a:spcBef>
              <a:spcAft>
                <a:spcPts val="0"/>
              </a:spcAft>
              <a:buClr>
                <a:schemeClr val="dk1"/>
              </a:buClr>
              <a:buSzPct val="100000"/>
              <a:buNone/>
            </a:pPr>
            <a:endParaRPr/>
          </a:p>
          <a:p>
            <a:pPr marL="228600" lvl="0" indent="-228600" algn="l" rtl="0">
              <a:lnSpc>
                <a:spcPct val="90000"/>
              </a:lnSpc>
              <a:spcBef>
                <a:spcPts val="1000"/>
              </a:spcBef>
              <a:spcAft>
                <a:spcPts val="0"/>
              </a:spcAft>
              <a:buClr>
                <a:schemeClr val="dk1"/>
              </a:buClr>
              <a:buSzPct val="100000"/>
              <a:buChar char="•"/>
            </a:pPr>
            <a:r>
              <a:rPr lang="en-US"/>
              <a:t>Encouraging Word</a:t>
            </a:r>
            <a:endParaRPr/>
          </a:p>
          <a:p>
            <a:pPr marL="228600" lvl="0" indent="-228600" algn="l" rtl="0">
              <a:lnSpc>
                <a:spcPct val="90000"/>
              </a:lnSpc>
              <a:spcBef>
                <a:spcPts val="1000"/>
              </a:spcBef>
              <a:spcAft>
                <a:spcPts val="0"/>
              </a:spcAft>
              <a:buClr>
                <a:schemeClr val="dk1"/>
              </a:buClr>
              <a:buSzPct val="100000"/>
              <a:buChar char="•"/>
            </a:pPr>
            <a:r>
              <a:rPr lang="en-US"/>
              <a:t>Identity Reflection</a:t>
            </a:r>
            <a:endParaRPr/>
          </a:p>
          <a:p>
            <a:pPr marL="228600" lvl="0" indent="-228600" algn="l" rtl="0">
              <a:lnSpc>
                <a:spcPct val="90000"/>
              </a:lnSpc>
              <a:spcBef>
                <a:spcPts val="1000"/>
              </a:spcBef>
              <a:spcAft>
                <a:spcPts val="0"/>
              </a:spcAft>
              <a:buClr>
                <a:schemeClr val="dk1"/>
              </a:buClr>
              <a:buSzPct val="100000"/>
              <a:buChar char="•"/>
            </a:pPr>
            <a:r>
              <a:rPr lang="en-US"/>
              <a:t>Journal Entry</a:t>
            </a:r>
            <a:endParaRPr/>
          </a:p>
          <a:p>
            <a:pPr marL="228600" lvl="0" indent="-228600" algn="l" rtl="0">
              <a:lnSpc>
                <a:spcPct val="90000"/>
              </a:lnSpc>
              <a:spcBef>
                <a:spcPts val="1000"/>
              </a:spcBef>
              <a:spcAft>
                <a:spcPts val="0"/>
              </a:spcAft>
              <a:buClr>
                <a:schemeClr val="dk1"/>
              </a:buClr>
              <a:buSzPct val="100000"/>
              <a:buChar char="•"/>
            </a:pPr>
            <a:r>
              <a:rPr lang="en-US"/>
              <a:t>Public Affirmation</a:t>
            </a:r>
            <a:endParaRPr/>
          </a:p>
          <a:p>
            <a:pPr marL="228600" lvl="0" indent="-228600" algn="l" rtl="0">
              <a:lnSpc>
                <a:spcPct val="90000"/>
              </a:lnSpc>
              <a:spcBef>
                <a:spcPts val="1000"/>
              </a:spcBef>
              <a:spcAft>
                <a:spcPts val="0"/>
              </a:spcAft>
              <a:buClr>
                <a:schemeClr val="dk1"/>
              </a:buClr>
              <a:buSzPct val="100000"/>
              <a:buChar char="•"/>
            </a:pPr>
            <a:r>
              <a:rPr lang="en-US"/>
              <a:t>Public Praise</a:t>
            </a:r>
            <a:endParaRPr/>
          </a:p>
          <a:p>
            <a:pPr marL="228600" lvl="0" indent="-228600" algn="l" rtl="0">
              <a:lnSpc>
                <a:spcPct val="90000"/>
              </a:lnSpc>
              <a:spcBef>
                <a:spcPts val="1000"/>
              </a:spcBef>
              <a:spcAft>
                <a:spcPts val="0"/>
              </a:spcAft>
              <a:buClr>
                <a:schemeClr val="dk1"/>
              </a:buClr>
              <a:buSzPct val="100000"/>
              <a:buChar char="•"/>
            </a:pPr>
            <a:r>
              <a:rPr lang="en-US"/>
              <a:t>Historical Presentation</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US" b="1"/>
              <a:t>Encouraging Word </a:t>
            </a:r>
            <a:r>
              <a:rPr lang="en-US"/>
              <a:t>(Service and Charity);</a:t>
            </a:r>
            <a:br>
              <a:rPr lang="en-US"/>
            </a:br>
            <a:r>
              <a:rPr lang="en-US" sz="4400" i="1">
                <a:solidFill>
                  <a:srgbClr val="000000"/>
                </a:solidFill>
              </a:rPr>
              <a:t>personhood and coping strategies</a:t>
            </a:r>
            <a:br>
              <a:rPr lang="en-US" sz="4400">
                <a:latin typeface="Times New Roman"/>
                <a:ea typeface="Times New Roman"/>
                <a:cs typeface="Times New Roman"/>
                <a:sym typeface="Times New Roman"/>
              </a:rPr>
            </a:br>
            <a:endParaRPr/>
          </a:p>
        </p:txBody>
      </p:sp>
      <p:sp>
        <p:nvSpPr>
          <p:cNvPr id="173" name="Google Shape;173;p7"/>
          <p:cNvSpPr txBox="1">
            <a:spLocks noGrp="1"/>
          </p:cNvSpPr>
          <p:nvPr>
            <p:ph type="body" idx="1"/>
          </p:nvPr>
        </p:nvSpPr>
        <p:spPr>
          <a:xfrm>
            <a:off x="838200" y="1825625"/>
            <a:ext cx="10515600" cy="4899266"/>
          </a:xfrm>
          <a:prstGeom prst="rect">
            <a:avLst/>
          </a:prstGeom>
          <a:noFill/>
          <a:ln>
            <a:noFill/>
          </a:ln>
        </p:spPr>
        <p:txBody>
          <a:bodyPr spcFirstLastPara="1" wrap="square" lIns="91425" tIns="45700" rIns="91425" bIns="45700" anchor="t" anchorCtr="0">
            <a:normAutofit fontScale="92500"/>
          </a:bodyPr>
          <a:lstStyle/>
          <a:p>
            <a:pPr marL="0" marR="0" lvl="0" indent="0" algn="l" rtl="0">
              <a:lnSpc>
                <a:spcPct val="90000"/>
              </a:lnSpc>
              <a:spcBef>
                <a:spcPts val="0"/>
              </a:spcBef>
              <a:spcAft>
                <a:spcPts val="0"/>
              </a:spcAft>
              <a:buClr>
                <a:srgbClr val="000000"/>
              </a:buClr>
              <a:buSzPts val="2400"/>
              <a:buNone/>
            </a:pPr>
            <a:r>
              <a:rPr lang="en-US" sz="2400">
                <a:solidFill>
                  <a:srgbClr val="000000"/>
                </a:solidFill>
              </a:rPr>
              <a:t>5 Minute Exercise:</a:t>
            </a:r>
            <a:endParaRPr/>
          </a:p>
          <a:p>
            <a:pPr marL="0" marR="0" lvl="0" indent="0" algn="l" rtl="0">
              <a:lnSpc>
                <a:spcPct val="90000"/>
              </a:lnSpc>
              <a:spcBef>
                <a:spcPts val="0"/>
              </a:spcBef>
              <a:spcAft>
                <a:spcPts val="0"/>
              </a:spcAft>
              <a:buClr>
                <a:schemeClr val="dk1"/>
              </a:buClr>
              <a:buSzPts val="2400"/>
              <a:buNone/>
            </a:pPr>
            <a:endParaRPr sz="2400">
              <a:solidFill>
                <a:srgbClr val="000000"/>
              </a:solidFill>
            </a:endParaRPr>
          </a:p>
          <a:p>
            <a:pPr marL="0" marR="0" lvl="0" indent="0" algn="l" rtl="0">
              <a:lnSpc>
                <a:spcPct val="90000"/>
              </a:lnSpc>
              <a:spcBef>
                <a:spcPts val="0"/>
              </a:spcBef>
              <a:spcAft>
                <a:spcPts val="0"/>
              </a:spcAft>
              <a:buClr>
                <a:srgbClr val="000000"/>
              </a:buClr>
              <a:buSzPts val="2400"/>
              <a:buNone/>
            </a:pPr>
            <a:r>
              <a:rPr lang="en-US" sz="2400">
                <a:solidFill>
                  <a:srgbClr val="000000"/>
                </a:solidFill>
              </a:rPr>
              <a:t>Description: Have Soldiers send a short note of encouragement to someone who is going through a difficult time. The notes can be physical or digital. They can be sent to someone that the unit knows personally (a Soldier from the unit in the hospital), or to someone not personally known (a child at St. Jude Children’s Hospital, for example). </a:t>
            </a:r>
            <a:endParaRPr sz="2400"/>
          </a:p>
          <a:p>
            <a:pPr marL="0" marR="0" lvl="0" indent="0" algn="l" rtl="0">
              <a:lnSpc>
                <a:spcPct val="90000"/>
              </a:lnSpc>
              <a:spcBef>
                <a:spcPts val="0"/>
              </a:spcBef>
              <a:spcAft>
                <a:spcPts val="0"/>
              </a:spcAft>
              <a:buClr>
                <a:schemeClr val="dk1"/>
              </a:buClr>
              <a:buSzPts val="2400"/>
              <a:buNone/>
            </a:pPr>
            <a:endParaRPr sz="2400"/>
          </a:p>
          <a:p>
            <a:pPr marL="0" marR="0" lvl="0" indent="0" algn="l" rtl="0">
              <a:lnSpc>
                <a:spcPct val="90000"/>
              </a:lnSpc>
              <a:spcBef>
                <a:spcPts val="0"/>
              </a:spcBef>
              <a:spcAft>
                <a:spcPts val="0"/>
              </a:spcAft>
              <a:buClr>
                <a:srgbClr val="000000"/>
              </a:buClr>
              <a:buSzPts val="2400"/>
              <a:buNone/>
            </a:pPr>
            <a:r>
              <a:rPr lang="en-US" sz="2400">
                <a:solidFill>
                  <a:srgbClr val="000000"/>
                </a:solidFill>
              </a:rPr>
              <a:t>Purpose: This exercise helps Soldiers understand the suffering of others. This builds a connection to the human condition (</a:t>
            </a:r>
            <a:r>
              <a:rPr lang="en-US" sz="2400" i="1">
                <a:solidFill>
                  <a:srgbClr val="000000"/>
                </a:solidFill>
              </a:rPr>
              <a:t>personhood</a:t>
            </a:r>
            <a:r>
              <a:rPr lang="en-US" sz="2400">
                <a:solidFill>
                  <a:srgbClr val="000000"/>
                </a:solidFill>
              </a:rPr>
              <a:t>) and provides a framework to understand our problems in comparison to the problems of others (</a:t>
            </a:r>
            <a:r>
              <a:rPr lang="en-US" sz="2400" i="1">
                <a:solidFill>
                  <a:srgbClr val="000000"/>
                </a:solidFill>
              </a:rPr>
              <a:t>coping strategies</a:t>
            </a:r>
            <a:r>
              <a:rPr lang="en-US" sz="2400">
                <a:solidFill>
                  <a:srgbClr val="000000"/>
                </a:solidFill>
              </a:rPr>
              <a:t>).</a:t>
            </a:r>
            <a:endParaRPr sz="2400"/>
          </a:p>
          <a:p>
            <a:pPr marL="0" marR="0" lvl="0" indent="0" algn="l" rtl="0">
              <a:lnSpc>
                <a:spcPct val="90000"/>
              </a:lnSpc>
              <a:spcBef>
                <a:spcPts val="0"/>
              </a:spcBef>
              <a:spcAft>
                <a:spcPts val="0"/>
              </a:spcAft>
              <a:buClr>
                <a:schemeClr val="dk1"/>
              </a:buClr>
              <a:buSzPts val="2400"/>
              <a:buNone/>
            </a:pPr>
            <a:endParaRPr sz="2400"/>
          </a:p>
          <a:p>
            <a:pPr marL="0" marR="0" lvl="0" indent="0" algn="l" rtl="0">
              <a:lnSpc>
                <a:spcPct val="90000"/>
              </a:lnSpc>
              <a:spcBef>
                <a:spcPts val="0"/>
              </a:spcBef>
              <a:spcAft>
                <a:spcPts val="0"/>
              </a:spcAft>
              <a:buClr>
                <a:srgbClr val="000000"/>
              </a:buClr>
              <a:buSzPts val="2400"/>
              <a:buNone/>
            </a:pPr>
            <a:r>
              <a:rPr lang="en-US" sz="2400">
                <a:solidFill>
                  <a:srgbClr val="000000"/>
                </a:solidFill>
              </a:rPr>
              <a:t>Example: Show the Soldiers a short video from St. Jude Children’s Hospital. After watching the video, ask the Soldiers to go to this webpage (https://www.stjude.org) and write a free, virtual card that will be sent to a child at the hospital. </a:t>
            </a:r>
            <a:endParaRPr sz="2400"/>
          </a:p>
          <a:p>
            <a:pPr marL="0" lvl="0" indent="0"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US" b="1"/>
              <a:t>Identity Reflection </a:t>
            </a:r>
            <a:r>
              <a:rPr lang="en-US"/>
              <a:t>(Meditation);</a:t>
            </a:r>
            <a:br>
              <a:rPr lang="en-US"/>
            </a:br>
            <a:r>
              <a:rPr lang="en-US" sz="4400" i="1">
                <a:solidFill>
                  <a:srgbClr val="000000"/>
                </a:solidFill>
              </a:rPr>
              <a:t>identity and growth orientation</a:t>
            </a:r>
            <a:br>
              <a:rPr lang="en-US" sz="4400">
                <a:latin typeface="Times New Roman"/>
                <a:ea typeface="Times New Roman"/>
                <a:cs typeface="Times New Roman"/>
                <a:sym typeface="Times New Roman"/>
              </a:rPr>
            </a:br>
            <a:endParaRPr/>
          </a:p>
        </p:txBody>
      </p:sp>
      <p:sp>
        <p:nvSpPr>
          <p:cNvPr id="179" name="Google Shape;179;p8"/>
          <p:cNvSpPr txBox="1">
            <a:spLocks noGrp="1"/>
          </p:cNvSpPr>
          <p:nvPr>
            <p:ph type="body" idx="1"/>
          </p:nvPr>
        </p:nvSpPr>
        <p:spPr>
          <a:xfrm>
            <a:off x="838200" y="1825625"/>
            <a:ext cx="10515600" cy="4899266"/>
          </a:xfrm>
          <a:prstGeom prst="rect">
            <a:avLst/>
          </a:prstGeom>
          <a:noFill/>
          <a:ln>
            <a:noFill/>
          </a:ln>
        </p:spPr>
        <p:txBody>
          <a:bodyPr spcFirstLastPara="1" wrap="square" lIns="91425" tIns="45700" rIns="91425" bIns="45700" anchor="t" anchorCtr="0">
            <a:normAutofit lnSpcReduction="10000"/>
          </a:bodyPr>
          <a:lstStyle/>
          <a:p>
            <a:pPr marL="0" marR="0" lvl="0" indent="0" algn="l" rtl="0">
              <a:lnSpc>
                <a:spcPct val="90000"/>
              </a:lnSpc>
              <a:spcBef>
                <a:spcPts val="0"/>
              </a:spcBef>
              <a:spcAft>
                <a:spcPts val="0"/>
              </a:spcAft>
              <a:buClr>
                <a:srgbClr val="000000"/>
              </a:buClr>
              <a:buSzPts val="2400"/>
              <a:buNone/>
            </a:pPr>
            <a:r>
              <a:rPr lang="en-US" sz="2400">
                <a:solidFill>
                  <a:srgbClr val="000000"/>
                </a:solidFill>
              </a:rPr>
              <a:t>5 Minute Exercise:</a:t>
            </a:r>
            <a:endParaRPr/>
          </a:p>
          <a:p>
            <a:pPr marL="0" marR="0" lvl="0" indent="0" algn="l" rtl="0">
              <a:lnSpc>
                <a:spcPct val="90000"/>
              </a:lnSpc>
              <a:spcBef>
                <a:spcPts val="0"/>
              </a:spcBef>
              <a:spcAft>
                <a:spcPts val="0"/>
              </a:spcAft>
              <a:buClr>
                <a:schemeClr val="dk1"/>
              </a:buClr>
              <a:buSzPts val="2400"/>
              <a:buNone/>
            </a:pPr>
            <a:endParaRPr sz="2400">
              <a:solidFill>
                <a:srgbClr val="000000"/>
              </a:solidFill>
            </a:endParaRPr>
          </a:p>
          <a:p>
            <a:pPr marL="0" marR="0" lvl="0" indent="0" algn="l" rtl="0">
              <a:lnSpc>
                <a:spcPct val="90000"/>
              </a:lnSpc>
              <a:spcBef>
                <a:spcPts val="0"/>
              </a:spcBef>
              <a:spcAft>
                <a:spcPts val="0"/>
              </a:spcAft>
              <a:buClr>
                <a:srgbClr val="000000"/>
              </a:buClr>
              <a:buSzPts val="2400"/>
              <a:buNone/>
            </a:pPr>
            <a:r>
              <a:rPr lang="en-US" sz="2400">
                <a:solidFill>
                  <a:srgbClr val="000000"/>
                </a:solidFill>
              </a:rPr>
              <a:t>Description: Give the Soldiers the opportunity to reflect upon a key aspect of their identity. Limit the exercise to a single thought. Keep the thought very simple such as: “what do I want,” “what is my purpose,” or “who am I.” Ask the Soldiers to write down a one sentence response to that question. If the group consists of leaders, follow up by asking them to then write down the answer from the perspective of a Soldier they lead.</a:t>
            </a:r>
            <a:endParaRPr sz="2400"/>
          </a:p>
          <a:p>
            <a:pPr marL="0" marR="0" lvl="0" indent="0" algn="l" rtl="0">
              <a:lnSpc>
                <a:spcPct val="90000"/>
              </a:lnSpc>
              <a:spcBef>
                <a:spcPts val="0"/>
              </a:spcBef>
              <a:spcAft>
                <a:spcPts val="0"/>
              </a:spcAft>
              <a:buClr>
                <a:schemeClr val="dk1"/>
              </a:buClr>
              <a:buSzPts val="2400"/>
              <a:buNone/>
            </a:pPr>
            <a:endParaRPr sz="2400"/>
          </a:p>
          <a:p>
            <a:pPr marL="0" marR="0" lvl="0" indent="0" algn="l" rtl="0">
              <a:lnSpc>
                <a:spcPct val="90000"/>
              </a:lnSpc>
              <a:spcBef>
                <a:spcPts val="0"/>
              </a:spcBef>
              <a:spcAft>
                <a:spcPts val="0"/>
              </a:spcAft>
              <a:buClr>
                <a:srgbClr val="000000"/>
              </a:buClr>
              <a:buSzPts val="2400"/>
              <a:buNone/>
            </a:pPr>
            <a:r>
              <a:rPr lang="en-US" sz="2400">
                <a:solidFill>
                  <a:srgbClr val="000000"/>
                </a:solidFill>
              </a:rPr>
              <a:t>Purpose: This reflective exercise gives Soldiers the opportunity to evaluate how they see themselves (</a:t>
            </a:r>
            <a:r>
              <a:rPr lang="en-US" sz="2400" i="1">
                <a:solidFill>
                  <a:srgbClr val="000000"/>
                </a:solidFill>
              </a:rPr>
              <a:t>identity</a:t>
            </a:r>
            <a:r>
              <a:rPr lang="en-US" sz="2400">
                <a:solidFill>
                  <a:srgbClr val="000000"/>
                </a:solidFill>
              </a:rPr>
              <a:t>). Dedicating a few minutes to think about identity and purpose allows Soldiers to think about near-term and long-term goals (</a:t>
            </a:r>
            <a:r>
              <a:rPr lang="en-US" sz="2400" i="1">
                <a:solidFill>
                  <a:srgbClr val="000000"/>
                </a:solidFill>
              </a:rPr>
              <a:t>growth orientation</a:t>
            </a:r>
            <a:r>
              <a:rPr lang="en-US" sz="2400">
                <a:solidFill>
                  <a:srgbClr val="000000"/>
                </a:solidFill>
              </a:rPr>
              <a:t>).</a:t>
            </a:r>
            <a:endParaRPr sz="2400"/>
          </a:p>
          <a:p>
            <a:pPr marL="0" marR="0" lvl="0" indent="0" algn="l" rtl="0">
              <a:lnSpc>
                <a:spcPct val="90000"/>
              </a:lnSpc>
              <a:spcBef>
                <a:spcPts val="0"/>
              </a:spcBef>
              <a:spcAft>
                <a:spcPts val="0"/>
              </a:spcAft>
              <a:buClr>
                <a:schemeClr val="dk1"/>
              </a:buClr>
              <a:buSzPts val="2400"/>
              <a:buNone/>
            </a:pPr>
            <a:endParaRPr sz="2400"/>
          </a:p>
          <a:p>
            <a:pPr marL="0" marR="0" lvl="0" indent="0" algn="l" rtl="0">
              <a:lnSpc>
                <a:spcPct val="90000"/>
              </a:lnSpc>
              <a:spcBef>
                <a:spcPts val="0"/>
              </a:spcBef>
              <a:spcAft>
                <a:spcPts val="0"/>
              </a:spcAft>
              <a:buClr>
                <a:srgbClr val="000000"/>
              </a:buClr>
              <a:buSzPts val="2400"/>
              <a:buNone/>
            </a:pPr>
            <a:r>
              <a:rPr lang="en-US" sz="2400">
                <a:solidFill>
                  <a:srgbClr val="000000"/>
                </a:solidFill>
              </a:rPr>
              <a:t>Example: Give Soldiers an index card and have them write one sentence answering the question: “what is my purpose in the Army?”</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US" b="1"/>
              <a:t>Journal Entry </a:t>
            </a:r>
            <a:r>
              <a:rPr lang="en-US"/>
              <a:t>(Meditation);</a:t>
            </a:r>
            <a:br>
              <a:rPr lang="en-US"/>
            </a:br>
            <a:r>
              <a:rPr lang="en-US" sz="4400" i="1">
                <a:solidFill>
                  <a:srgbClr val="000000"/>
                </a:solidFill>
              </a:rPr>
              <a:t>identity and personal agency</a:t>
            </a:r>
            <a:br>
              <a:rPr lang="en-US" sz="4400">
                <a:latin typeface="Times New Roman"/>
                <a:ea typeface="Times New Roman"/>
                <a:cs typeface="Times New Roman"/>
                <a:sym typeface="Times New Roman"/>
              </a:rPr>
            </a:br>
            <a:endParaRPr/>
          </a:p>
        </p:txBody>
      </p:sp>
      <p:sp>
        <p:nvSpPr>
          <p:cNvPr id="185" name="Google Shape;185;p9"/>
          <p:cNvSpPr txBox="1">
            <a:spLocks noGrp="1"/>
          </p:cNvSpPr>
          <p:nvPr>
            <p:ph type="body" idx="1"/>
          </p:nvPr>
        </p:nvSpPr>
        <p:spPr>
          <a:xfrm>
            <a:off x="838200" y="1825625"/>
            <a:ext cx="10515600" cy="4899266"/>
          </a:xfrm>
          <a:prstGeom prst="rect">
            <a:avLst/>
          </a:prstGeom>
          <a:noFill/>
          <a:ln>
            <a:noFill/>
          </a:ln>
        </p:spPr>
        <p:txBody>
          <a:bodyPr spcFirstLastPara="1" wrap="square" lIns="91425" tIns="45700" rIns="91425" bIns="45700" anchor="t" anchorCtr="0">
            <a:normAutofit lnSpcReduction="10000"/>
          </a:bodyPr>
          <a:lstStyle/>
          <a:p>
            <a:pPr marL="0" marR="0" lvl="0" indent="0" algn="l" rtl="0">
              <a:lnSpc>
                <a:spcPct val="90000"/>
              </a:lnSpc>
              <a:spcBef>
                <a:spcPts val="0"/>
              </a:spcBef>
              <a:spcAft>
                <a:spcPts val="0"/>
              </a:spcAft>
              <a:buClr>
                <a:srgbClr val="000000"/>
              </a:buClr>
              <a:buSzPts val="2400"/>
              <a:buNone/>
            </a:pPr>
            <a:r>
              <a:rPr lang="en-US" sz="2400">
                <a:solidFill>
                  <a:srgbClr val="000000"/>
                </a:solidFill>
              </a:rPr>
              <a:t>5 Minute Exercise:</a:t>
            </a:r>
            <a:endParaRPr/>
          </a:p>
          <a:p>
            <a:pPr marL="0" marR="0" lvl="0" indent="0" algn="l" rtl="0">
              <a:lnSpc>
                <a:spcPct val="90000"/>
              </a:lnSpc>
              <a:spcBef>
                <a:spcPts val="0"/>
              </a:spcBef>
              <a:spcAft>
                <a:spcPts val="0"/>
              </a:spcAft>
              <a:buClr>
                <a:schemeClr val="dk1"/>
              </a:buClr>
              <a:buSzPts val="2400"/>
              <a:buNone/>
            </a:pPr>
            <a:endParaRPr sz="2400">
              <a:solidFill>
                <a:srgbClr val="000000"/>
              </a:solidFill>
            </a:endParaRPr>
          </a:p>
          <a:p>
            <a:pPr marL="0" marR="0" lvl="0" indent="0" algn="l" rtl="0">
              <a:lnSpc>
                <a:spcPct val="90000"/>
              </a:lnSpc>
              <a:spcBef>
                <a:spcPts val="0"/>
              </a:spcBef>
              <a:spcAft>
                <a:spcPts val="0"/>
              </a:spcAft>
              <a:buClr>
                <a:srgbClr val="000000"/>
              </a:buClr>
              <a:buSzPts val="2400"/>
              <a:buNone/>
            </a:pPr>
            <a:r>
              <a:rPr lang="en-US" sz="2400">
                <a:solidFill>
                  <a:srgbClr val="000000"/>
                </a:solidFill>
              </a:rPr>
              <a:t>Description: Allow Soldiers a few minutes at the end of the week to record some of their thoughts and feelings in a digital journal on their phone. This is a private record and should not be shared with others. </a:t>
            </a:r>
            <a:r>
              <a:rPr lang="en-US" sz="2400" b="1">
                <a:solidFill>
                  <a:srgbClr val="000000"/>
                </a:solidFill>
              </a:rPr>
              <a:t>Do not </a:t>
            </a:r>
            <a:r>
              <a:rPr lang="en-US" sz="2400">
                <a:solidFill>
                  <a:srgbClr val="000000"/>
                </a:solidFill>
              </a:rPr>
              <a:t>ask Soldiers to read their entries out loud. </a:t>
            </a:r>
            <a:endParaRPr/>
          </a:p>
          <a:p>
            <a:pPr marL="0" marR="0" lvl="0" indent="0" algn="l" rtl="0">
              <a:lnSpc>
                <a:spcPct val="90000"/>
              </a:lnSpc>
              <a:spcBef>
                <a:spcPts val="0"/>
              </a:spcBef>
              <a:spcAft>
                <a:spcPts val="0"/>
              </a:spcAft>
              <a:buClr>
                <a:schemeClr val="dk1"/>
              </a:buClr>
              <a:buSzPts val="2400"/>
              <a:buNone/>
            </a:pPr>
            <a:endParaRPr sz="2400"/>
          </a:p>
          <a:p>
            <a:pPr marL="0" marR="0" lvl="0" indent="0" algn="l" rtl="0">
              <a:lnSpc>
                <a:spcPct val="90000"/>
              </a:lnSpc>
              <a:spcBef>
                <a:spcPts val="0"/>
              </a:spcBef>
              <a:spcAft>
                <a:spcPts val="0"/>
              </a:spcAft>
              <a:buClr>
                <a:srgbClr val="000000"/>
              </a:buClr>
              <a:buSzPts val="2400"/>
              <a:buNone/>
            </a:pPr>
            <a:r>
              <a:rPr lang="en-US" sz="2400">
                <a:solidFill>
                  <a:srgbClr val="000000"/>
                </a:solidFill>
              </a:rPr>
              <a:t>Purpose: This reflective exercise gives Soldiers the opportunity to evaluate what they are doing with their lives (</a:t>
            </a:r>
            <a:r>
              <a:rPr lang="en-US" sz="2400" i="1">
                <a:solidFill>
                  <a:srgbClr val="000000"/>
                </a:solidFill>
              </a:rPr>
              <a:t>identity</a:t>
            </a:r>
            <a:r>
              <a:rPr lang="en-US" sz="2400">
                <a:solidFill>
                  <a:srgbClr val="000000"/>
                </a:solidFill>
              </a:rPr>
              <a:t>). It can also provide a space for them to record disappointments and shortfalls (</a:t>
            </a:r>
            <a:r>
              <a:rPr lang="en-US" sz="2400" i="1">
                <a:solidFill>
                  <a:srgbClr val="000000"/>
                </a:solidFill>
              </a:rPr>
              <a:t>personal agency</a:t>
            </a:r>
            <a:r>
              <a:rPr lang="en-US" sz="2400">
                <a:solidFill>
                  <a:srgbClr val="000000"/>
                </a:solidFill>
              </a:rPr>
              <a:t>).</a:t>
            </a:r>
            <a:endParaRPr sz="2400"/>
          </a:p>
          <a:p>
            <a:pPr marL="0" marR="0" lvl="0" indent="0" algn="l" rtl="0">
              <a:lnSpc>
                <a:spcPct val="90000"/>
              </a:lnSpc>
              <a:spcBef>
                <a:spcPts val="0"/>
              </a:spcBef>
              <a:spcAft>
                <a:spcPts val="0"/>
              </a:spcAft>
              <a:buClr>
                <a:schemeClr val="dk1"/>
              </a:buClr>
              <a:buSzPts val="2400"/>
              <a:buNone/>
            </a:pPr>
            <a:endParaRPr sz="2400"/>
          </a:p>
          <a:p>
            <a:pPr marL="0" marR="0" lvl="0" indent="0" algn="l" rtl="0">
              <a:lnSpc>
                <a:spcPct val="90000"/>
              </a:lnSpc>
              <a:spcBef>
                <a:spcPts val="0"/>
              </a:spcBef>
              <a:spcAft>
                <a:spcPts val="0"/>
              </a:spcAft>
              <a:buClr>
                <a:srgbClr val="000000"/>
              </a:buClr>
              <a:buSzPts val="2400"/>
              <a:buNone/>
            </a:pPr>
            <a:r>
              <a:rPr lang="en-US" sz="2400">
                <a:solidFill>
                  <a:srgbClr val="000000"/>
                </a:solidFill>
              </a:rPr>
              <a:t>Example: Have Soldiers record these thoughts: “what did I accomplish this week,” “what didn’t I accomplish this week that I wanted to”, and “what do I want to accomplish next week.” This type of simple journal will keep your Soldiers focused on accomplishing near-term goals. </a:t>
            </a:r>
            <a:endParaRPr sz="2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US" b="1"/>
              <a:t>Public Praise </a:t>
            </a:r>
            <a:r>
              <a:rPr lang="en-US"/>
              <a:t>(Hospitality);</a:t>
            </a:r>
            <a:br>
              <a:rPr lang="en-US"/>
            </a:br>
            <a:r>
              <a:rPr lang="en-US" sz="4400" i="1">
                <a:solidFill>
                  <a:srgbClr val="000000"/>
                </a:solidFill>
              </a:rPr>
              <a:t>personhood and connection</a:t>
            </a:r>
            <a:br>
              <a:rPr lang="en-US" sz="4400">
                <a:latin typeface="Times New Roman"/>
                <a:ea typeface="Times New Roman"/>
                <a:cs typeface="Times New Roman"/>
                <a:sym typeface="Times New Roman"/>
              </a:rPr>
            </a:br>
            <a:endParaRPr/>
          </a:p>
        </p:txBody>
      </p:sp>
      <p:sp>
        <p:nvSpPr>
          <p:cNvPr id="197" name="Google Shape;197;p11"/>
          <p:cNvSpPr txBox="1">
            <a:spLocks noGrp="1"/>
          </p:cNvSpPr>
          <p:nvPr>
            <p:ph type="body" idx="1"/>
          </p:nvPr>
        </p:nvSpPr>
        <p:spPr>
          <a:xfrm>
            <a:off x="838200" y="1825625"/>
            <a:ext cx="10515600" cy="4899266"/>
          </a:xfrm>
          <a:prstGeom prst="rect">
            <a:avLst/>
          </a:prstGeom>
          <a:noFill/>
          <a:ln>
            <a:noFill/>
          </a:ln>
        </p:spPr>
        <p:txBody>
          <a:bodyPr spcFirstLastPara="1" wrap="square" lIns="91425" tIns="45700" rIns="91425" bIns="45700" anchor="t" anchorCtr="0">
            <a:normAutofit lnSpcReduction="10000"/>
          </a:bodyPr>
          <a:lstStyle/>
          <a:p>
            <a:pPr marL="0" marR="0" lvl="0" indent="0" algn="l" rtl="0">
              <a:lnSpc>
                <a:spcPct val="90000"/>
              </a:lnSpc>
              <a:spcBef>
                <a:spcPts val="0"/>
              </a:spcBef>
              <a:spcAft>
                <a:spcPts val="0"/>
              </a:spcAft>
              <a:buClr>
                <a:srgbClr val="000000"/>
              </a:buClr>
              <a:buSzPts val="2400"/>
              <a:buNone/>
            </a:pPr>
            <a:r>
              <a:rPr lang="en-US" sz="2400">
                <a:solidFill>
                  <a:srgbClr val="000000"/>
                </a:solidFill>
              </a:rPr>
              <a:t>5 Minute Exercise:</a:t>
            </a:r>
            <a:endParaRPr/>
          </a:p>
          <a:p>
            <a:pPr marL="0" marR="0" lvl="0" indent="0" algn="l" rtl="0">
              <a:lnSpc>
                <a:spcPct val="90000"/>
              </a:lnSpc>
              <a:spcBef>
                <a:spcPts val="0"/>
              </a:spcBef>
              <a:spcAft>
                <a:spcPts val="0"/>
              </a:spcAft>
              <a:buClr>
                <a:schemeClr val="dk1"/>
              </a:buClr>
              <a:buSzPts val="2400"/>
              <a:buNone/>
            </a:pPr>
            <a:endParaRPr sz="2400">
              <a:solidFill>
                <a:srgbClr val="000000"/>
              </a:solidFill>
            </a:endParaRPr>
          </a:p>
          <a:p>
            <a:pPr marL="0" marR="0" lvl="0" indent="0" algn="l" rtl="0">
              <a:lnSpc>
                <a:spcPct val="90000"/>
              </a:lnSpc>
              <a:spcBef>
                <a:spcPts val="0"/>
              </a:spcBef>
              <a:spcAft>
                <a:spcPts val="0"/>
              </a:spcAft>
              <a:buClr>
                <a:srgbClr val="000000"/>
              </a:buClr>
              <a:buSzPts val="2400"/>
              <a:buNone/>
            </a:pPr>
            <a:r>
              <a:rPr lang="en-US" sz="2400">
                <a:solidFill>
                  <a:srgbClr val="000000"/>
                </a:solidFill>
              </a:rPr>
              <a:t>Description: Have the unit publicly praise someone who </a:t>
            </a:r>
            <a:r>
              <a:rPr lang="en-US" sz="2400" b="1">
                <a:solidFill>
                  <a:srgbClr val="000000"/>
                </a:solidFill>
              </a:rPr>
              <a:t>is not </a:t>
            </a:r>
            <a:r>
              <a:rPr lang="en-US" sz="2400">
                <a:solidFill>
                  <a:srgbClr val="000000"/>
                </a:solidFill>
              </a:rPr>
              <a:t>a Military member. This can be a Family member, friend, or civilian that has made a positive impact upon the formation or the community around it. The person can be praised by inviting them to a formation, or the unit can create a video that is presented to the person. </a:t>
            </a:r>
            <a:endParaRPr/>
          </a:p>
          <a:p>
            <a:pPr marL="0" marR="0" lvl="0" indent="0" algn="l" rtl="0">
              <a:lnSpc>
                <a:spcPct val="90000"/>
              </a:lnSpc>
              <a:spcBef>
                <a:spcPts val="0"/>
              </a:spcBef>
              <a:spcAft>
                <a:spcPts val="0"/>
              </a:spcAft>
              <a:buClr>
                <a:schemeClr val="dk1"/>
              </a:buClr>
              <a:buSzPts val="2400"/>
              <a:buNone/>
            </a:pPr>
            <a:endParaRPr sz="2400"/>
          </a:p>
          <a:p>
            <a:pPr marL="0" marR="0" lvl="0" indent="0" algn="l" rtl="0">
              <a:lnSpc>
                <a:spcPct val="90000"/>
              </a:lnSpc>
              <a:spcBef>
                <a:spcPts val="0"/>
              </a:spcBef>
              <a:spcAft>
                <a:spcPts val="0"/>
              </a:spcAft>
              <a:buClr>
                <a:srgbClr val="000000"/>
              </a:buClr>
              <a:buSzPts val="2400"/>
              <a:buNone/>
            </a:pPr>
            <a:r>
              <a:rPr lang="en-US" sz="2400">
                <a:solidFill>
                  <a:srgbClr val="000000"/>
                </a:solidFill>
              </a:rPr>
              <a:t>Purpose: Public praise reminds Soldiers that there are good things happening in our world outside of the Army (</a:t>
            </a:r>
            <a:r>
              <a:rPr lang="en-US" sz="2400" i="1">
                <a:solidFill>
                  <a:srgbClr val="000000"/>
                </a:solidFill>
              </a:rPr>
              <a:t>personhood</a:t>
            </a:r>
            <a:r>
              <a:rPr lang="en-US" sz="2400">
                <a:solidFill>
                  <a:srgbClr val="000000"/>
                </a:solidFill>
              </a:rPr>
              <a:t>). It also provides opportunities to build relationships with people that indirectly affect our organizations (</a:t>
            </a:r>
            <a:r>
              <a:rPr lang="en-US" sz="2400" i="1">
                <a:solidFill>
                  <a:srgbClr val="000000"/>
                </a:solidFill>
              </a:rPr>
              <a:t>community</a:t>
            </a:r>
            <a:r>
              <a:rPr lang="en-US" sz="2400">
                <a:solidFill>
                  <a:srgbClr val="000000"/>
                </a:solidFill>
              </a:rPr>
              <a:t>).</a:t>
            </a:r>
            <a:endParaRPr sz="2400"/>
          </a:p>
          <a:p>
            <a:pPr marL="0" marR="0" lvl="0" indent="0" algn="l" rtl="0">
              <a:lnSpc>
                <a:spcPct val="90000"/>
              </a:lnSpc>
              <a:spcBef>
                <a:spcPts val="0"/>
              </a:spcBef>
              <a:spcAft>
                <a:spcPts val="0"/>
              </a:spcAft>
              <a:buClr>
                <a:schemeClr val="dk1"/>
              </a:buClr>
              <a:buSzPts val="2400"/>
              <a:buNone/>
            </a:pPr>
            <a:endParaRPr sz="2400"/>
          </a:p>
          <a:p>
            <a:pPr marL="0" marR="0" lvl="0" indent="0" algn="l" rtl="0">
              <a:lnSpc>
                <a:spcPct val="90000"/>
              </a:lnSpc>
              <a:spcBef>
                <a:spcPts val="0"/>
              </a:spcBef>
              <a:spcAft>
                <a:spcPts val="0"/>
              </a:spcAft>
              <a:buClr>
                <a:srgbClr val="000000"/>
              </a:buClr>
              <a:buSzPts val="2400"/>
              <a:buNone/>
            </a:pPr>
            <a:r>
              <a:rPr lang="en-US" sz="2400">
                <a:solidFill>
                  <a:srgbClr val="000000"/>
                </a:solidFill>
              </a:rPr>
              <a:t>Example: Have the squad bring a box of donuts to a local fire station. Call ahead to let them know you are coming. Shake hands with first responders and let them know that the squad appreciates their service to the community.  </a:t>
            </a:r>
            <a:endParaRPr sz="2400"/>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2CE9FFA93BA8748971BE9934D334D93" ma:contentTypeVersion="14" ma:contentTypeDescription="Create a new document." ma:contentTypeScope="" ma:versionID="21fed8e05dd455b4a183f11226955efd">
  <xsd:schema xmlns:xsd="http://www.w3.org/2001/XMLSchema" xmlns:xs="http://www.w3.org/2001/XMLSchema" xmlns:p="http://schemas.microsoft.com/office/2006/metadata/properties" xmlns:ns2="118ad3d6-bb89-4000-8227-57352dd9b62a" xmlns:ns3="eb891e48-a212-4e6e-839f-31d198224d19" targetNamespace="http://schemas.microsoft.com/office/2006/metadata/properties" ma:root="true" ma:fieldsID="d4efe8a19667aedec487b341be698d8f" ns2:_="" ns3:_="">
    <xsd:import namespace="118ad3d6-bb89-4000-8227-57352dd9b62a"/>
    <xsd:import namespace="eb891e48-a212-4e6e-839f-31d198224d19"/>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GenerationTime" minOccurs="0"/>
                <xsd:element ref="ns2:MediaServiceEventHashCode" minOccurs="0"/>
                <xsd:element ref="ns2:MediaLengthInSeconds" minOccurs="0"/>
                <xsd:element ref="ns2:MediaServiceDateTaken" minOccurs="0"/>
                <xsd:element ref="ns3:SharedWithUsers" minOccurs="0"/>
                <xsd:element ref="ns3:SharedWithDetails" minOccurs="0"/>
                <xsd:element ref="ns2:MediaServiceSearchPropertie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8ad3d6-bb89-4000-8227-57352dd9b62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cc874fec-6985-468d-9a86-0194f6fd86dc"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b891e48-a212-4e6e-839f-31d198224d19"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4a82e7e9-2dff-4b23-9cdf-19a3c864849e}" ma:internalName="TaxCatchAll" ma:showField="CatchAllData" ma:web="eb891e48-a212-4e6e-839f-31d198224d1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118ad3d6-bb89-4000-8227-57352dd9b62a">
      <Terms xmlns="http://schemas.microsoft.com/office/infopath/2007/PartnerControls"/>
    </lcf76f155ced4ddcb4097134ff3c332f>
    <TaxCatchAll xmlns="eb891e48-a212-4e6e-839f-31d198224d19" xsi:nil="true"/>
  </documentManagement>
</p:properties>
</file>

<file path=customXml/itemProps1.xml><?xml version="1.0" encoding="utf-8"?>
<ds:datastoreItem xmlns:ds="http://schemas.openxmlformats.org/officeDocument/2006/customXml" ds:itemID="{600BBBF2-999C-4A20-B7CE-94E28697DEC9}"/>
</file>

<file path=customXml/itemProps2.xml><?xml version="1.0" encoding="utf-8"?>
<ds:datastoreItem xmlns:ds="http://schemas.openxmlformats.org/officeDocument/2006/customXml" ds:itemID="{F63C1BEC-AB44-4E27-A7F5-47A4E7042919}">
  <ds:schemaRefs>
    <ds:schemaRef ds:uri="http://schemas.microsoft.com/sharepoint/v3/contenttype/forms"/>
  </ds:schemaRefs>
</ds:datastoreItem>
</file>

<file path=customXml/itemProps3.xml><?xml version="1.0" encoding="utf-8"?>
<ds:datastoreItem xmlns:ds="http://schemas.openxmlformats.org/officeDocument/2006/customXml" ds:itemID="{127FDA03-D410-4BA1-9E42-F3C60E9496CE}">
  <ds:schemaRefs>
    <ds:schemaRef ds:uri="http://schemas.microsoft.com/office/2006/metadata/properties"/>
    <ds:schemaRef ds:uri="http://schemas.microsoft.com/office/infopath/2007/PartnerControls"/>
    <ds:schemaRef ds:uri="462feaad-8add-4c56-bc8e-8f63a0ce1f96"/>
    <ds:schemaRef ds:uri="http://schemas.microsoft.com/sharepoint/v3"/>
    <ds:schemaRef ds:uri="d61a49f8-d18e-42bb-99d6-5bf13d94d77f"/>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26</Slides>
  <Notes>26</Notes>
  <HiddenSlides>0</HiddenSlide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199th “Leader” Brigade  Spiritual Readiness Playbook</vt:lpstr>
      <vt:lpstr>Spiritual Readiness Playbook</vt:lpstr>
      <vt:lpstr>General Spiritual Readiness Exercises</vt:lpstr>
      <vt:lpstr>Spiritual Readiness Assessment</vt:lpstr>
      <vt:lpstr>5 Minute Spiritual Readiness Exercises</vt:lpstr>
      <vt:lpstr>Encouraging Word (Service and Charity); personhood and coping strategies </vt:lpstr>
      <vt:lpstr>Identity Reflection (Meditation); identity and growth orientation </vt:lpstr>
      <vt:lpstr>Journal Entry (Meditation); identity and personal agency </vt:lpstr>
      <vt:lpstr>Public Praise (Hospitality); personhood and connection </vt:lpstr>
      <vt:lpstr>Public Affirmation (Hospitality); personhood and connection </vt:lpstr>
      <vt:lpstr>20 Minute Spiritual Readiness Exercises</vt:lpstr>
      <vt:lpstr>Historical Presentation (Values-Based Education); identity and coping strategies </vt:lpstr>
      <vt:lpstr>Yoga (Meditation); coping strategies and connection </vt:lpstr>
      <vt:lpstr>Guest Speaker (Values-Based Education); growth orientation and personhood </vt:lpstr>
      <vt:lpstr>Warrior Covenant (Hospitality); personal agency, identity and connection </vt:lpstr>
      <vt:lpstr>Conscience Clearing (Meditation); personal agency and coping strategies </vt:lpstr>
      <vt:lpstr>Autobiography (Journaling); personhood and personal agency </vt:lpstr>
      <vt:lpstr>Tech Detox (Meditation); personhood and coping strategies </vt:lpstr>
      <vt:lpstr>1-Hour(+) Spiritual Readiness Exercises</vt:lpstr>
      <vt:lpstr>Spiritual Staff Ride (Values-Based Education); growth orientation and connection </vt:lpstr>
      <vt:lpstr>Volunteer Work (Hospitality); personhood and connection </vt:lpstr>
      <vt:lpstr>Nature Hike (Meditation); coping strategies and connection </vt:lpstr>
      <vt:lpstr>Unique Gift (Service and Charity); identity and personal agency </vt:lpstr>
      <vt:lpstr>UMT Led Spiritual Fitness (Hospitality); growth orientation and connection </vt:lpstr>
      <vt:lpstr>Expert Led Class (Values-Based Education); growth orientation and coping strategies </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199th “Leader” Brigade  Spiritual Readiness Playbook</dc:title>
  <dc:creator>Moen, Travis W</dc:creator>
  <cp:revision>11</cp:revision>
  <dcterms:created xsi:type="dcterms:W3CDTF">2023-01-30T17:52:34Z</dcterms:created>
  <dcterms:modified xsi:type="dcterms:W3CDTF">2023-11-29T18:52:38Z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0x010100E2CE9FFA93BA8748971BE9934D334D93</vt:lpwstr>
  </property>
  <property fmtid="{D5CDD505-2E9C-101B-9397-08002B2CF9AE}" pid="3" name="MediaServiceImageTags">
    <vt:lpwstr/>
  </property>
</Properties>
</file>